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5" r:id="rId4"/>
    <p:sldId id="293" r:id="rId5"/>
    <p:sldId id="266" r:id="rId6"/>
    <p:sldId id="267" r:id="rId7"/>
    <p:sldId id="268" r:id="rId8"/>
    <p:sldId id="259" r:id="rId9"/>
    <p:sldId id="269" r:id="rId10"/>
    <p:sldId id="271" r:id="rId11"/>
    <p:sldId id="275" r:id="rId12"/>
    <p:sldId id="273" r:id="rId13"/>
    <p:sldId id="260" r:id="rId14"/>
    <p:sldId id="274" r:id="rId15"/>
    <p:sldId id="276" r:id="rId16"/>
    <p:sldId id="290" r:id="rId17"/>
    <p:sldId id="291" r:id="rId18"/>
    <p:sldId id="277" r:id="rId19"/>
    <p:sldId id="288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92" r:id="rId29"/>
    <p:sldId id="287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MqgGLWE5taRCXcknR0KBqg==" hashData="ImrgRQ/Lq7TnXyDO7pN3z6QHjZA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1022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DB4CB0A-E59A-43EC-87FE-0A454425A1E8}" type="datetimeFigureOut">
              <a:rPr lang="en-US"/>
              <a:pPr>
                <a:defRPr/>
              </a:pPr>
              <a:t>10/4/2026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D34817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4AE8E02-7354-4508-846B-25EC3057C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6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E392-CB27-4599-BDEC-38EDFF83C5E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5767-DEFE-4FD4-85B9-8BE877E8501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79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25D6B5-94F3-4100-AE60-5461053660AB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C2F31E-D08F-4D06-9A6F-80E57A44FB9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617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166BAB-E1DB-43B5-893A-C561798EF145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CEDB09-0A6E-4814-8998-8C293B16A5DF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9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9EA044-F79B-450E-9825-9E6038760C3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CF430B-24CF-4DD1-B7C3-D8F44F93869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13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FEE9D5-F650-4A08-B3DD-DE4C53CF52C4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6318FC-B6C0-4E60-B47A-FD9A52593089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70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124AC-F1E4-4938-8FCE-555A677C7A0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8EECC-8E5A-42F0-9B3A-982BF8A56E1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27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9F87A5-2125-4BD1-BFDA-32BA7537DE6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7E77F0-C966-4E34-85C6-A4EF1A08EDA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758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F2C46CB-E85B-4491-9125-B20A6C08B0B5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F8253B3-BD2A-44B0-A64A-66E9EB5A383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922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6BEC-1B48-4F40-B3A6-572D31CF324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0ED67-996A-4EC8-A7CC-65CD9E37838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730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C0BD0-B896-4299-BCD4-35937ABB09E7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87014-83D9-4C2B-B060-3E479F415CA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8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black"/>
                </a:solidFill>
              </a:rPr>
              <a:t>Ir. I Nyoman Setiawan, MT.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2E35518-A270-49A4-9179-1DD4160AD3A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322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ADBD7-5E6F-4C14-9172-FB8EC9C97B5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168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930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7A013-E63A-4E5A-88BC-4E4CDF0383E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41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D6DB8-4C43-473D-9845-D01109A7D65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72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E0DAF0B-9DCB-4138-8E1E-5B9778490169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10/4/2026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348A105-58BF-41EA-AD3C-7186C6A828E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2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9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371600"/>
            <a:ext cx="8763000" cy="2819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6700" dirty="0" smtClean="0">
                <a:effectLst/>
              </a:rPr>
              <a:t>UKURAN PEMUSATAN</a:t>
            </a:r>
            <a:br>
              <a:rPr lang="en-US" sz="6700" dirty="0" smtClean="0">
                <a:effectLst/>
              </a:rPr>
            </a:br>
            <a:r>
              <a:rPr lang="en-US" sz="6000" dirty="0" smtClean="0">
                <a:effectLst/>
              </a:rPr>
              <a:t>(</a:t>
            </a:r>
            <a:r>
              <a:rPr lang="en-US" sz="6000" dirty="0" err="1" smtClean="0">
                <a:effectLst/>
              </a:rPr>
              <a:t>Nilai</a:t>
            </a:r>
            <a:r>
              <a:rPr lang="en-US" sz="6000" dirty="0" smtClean="0">
                <a:effectLst/>
              </a:rPr>
              <a:t> </a:t>
            </a:r>
            <a:r>
              <a:rPr lang="en-US" sz="6000" dirty="0" err="1" smtClean="0">
                <a:effectLst/>
              </a:rPr>
              <a:t>Sentral</a:t>
            </a:r>
            <a:r>
              <a:rPr lang="en-US" sz="6000" dirty="0" smtClean="0">
                <a:effectLst/>
              </a:rPr>
              <a:t>) </a:t>
            </a:r>
            <a:r>
              <a:rPr lang="en-US" sz="7300" dirty="0">
                <a:latin typeface="Arial Black" pitchFamily="34" charset="0"/>
              </a:rPr>
              <a:t/>
            </a:r>
            <a:br>
              <a:rPr lang="en-US" sz="7300" dirty="0">
                <a:latin typeface="Arial Black" pitchFamily="34" charset="0"/>
              </a:rPr>
            </a:br>
            <a:r>
              <a:rPr lang="en-GB" sz="4000" dirty="0"/>
              <a:t/>
            </a:r>
            <a:br>
              <a:rPr lang="en-GB" sz="4000" dirty="0"/>
            </a:b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3962400"/>
            <a:ext cx="7772400" cy="849312"/>
          </a:xfrm>
        </p:spPr>
        <p:txBody>
          <a:bodyPr/>
          <a:lstStyle/>
          <a:p>
            <a:pPr marR="0" algn="ctr" eaLnBrk="1" hangingPunct="1"/>
            <a:r>
              <a:rPr lang="en-US" b="1" dirty="0" smtClean="0"/>
              <a:t>PERTEMUAN </a:t>
            </a:r>
            <a:r>
              <a:rPr lang="id-ID" b="1" dirty="0"/>
              <a:t>3</a:t>
            </a: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2819400" y="5791200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By : BIDA SARI,  SP, MSi</a:t>
            </a:r>
            <a:endParaRPr lang="en-US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181600"/>
          </a:xfrm>
        </p:spPr>
        <p:txBody>
          <a:bodyPr/>
          <a:lstStyle/>
          <a:p>
            <a:r>
              <a:rPr lang="en-US" sz="2400" b="1" dirty="0" err="1" smtClean="0"/>
              <a:t>Ukuran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Pemusatan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tunggal</a:t>
            </a:r>
            <a:r>
              <a:rPr lang="en-US" sz="2400" dirty="0"/>
              <a:t> yang </a:t>
            </a:r>
            <a:r>
              <a:rPr lang="en-US" sz="2400" dirty="0" err="1"/>
              <a:t>mewakili</a:t>
            </a:r>
            <a:r>
              <a:rPr lang="en-US" sz="2400" dirty="0"/>
              <a:t> </a:t>
            </a: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/>
              <a:t>data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kumpulan</a:t>
            </a:r>
            <a:r>
              <a:rPr lang="en-US" sz="2400" dirty="0"/>
              <a:t> </a:t>
            </a:r>
            <a:r>
              <a:rPr lang="en-US" sz="2400" dirty="0" err="1"/>
              <a:t>pengamatan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data.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Yang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ukuran</a:t>
            </a:r>
            <a:r>
              <a:rPr lang="en-US" sz="2400" dirty="0"/>
              <a:t> </a:t>
            </a:r>
            <a:r>
              <a:rPr lang="en-US" sz="2400" dirty="0" err="1"/>
              <a:t>pemusatan</a:t>
            </a:r>
            <a:r>
              <a:rPr lang="en-US" sz="2400" dirty="0"/>
              <a:t> :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/>
              <a:t>Rata-rata </a:t>
            </a:r>
            <a:r>
              <a:rPr lang="en-US" sz="2400" dirty="0" err="1" smtClean="0"/>
              <a:t>hitung</a:t>
            </a:r>
            <a:r>
              <a:rPr lang="en-US" sz="2400" dirty="0" smtClean="0"/>
              <a:t> (Mean)</a:t>
            </a:r>
            <a:endParaRPr lang="en-US" sz="2400" dirty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Median 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 smtClean="0"/>
              <a:t>Modus</a:t>
            </a:r>
            <a:endParaRPr lang="en-US" sz="2400" dirty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 err="1" smtClean="0"/>
              <a:t>Kuartil</a:t>
            </a:r>
            <a:endParaRPr lang="en-US" sz="2400" dirty="0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 err="1" smtClean="0"/>
              <a:t>Desil</a:t>
            </a:r>
            <a:endParaRPr lang="en-US" sz="2400" dirty="0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 err="1" smtClean="0"/>
              <a:t>Persentil</a:t>
            </a:r>
            <a:endParaRPr lang="en-US" sz="2400" dirty="0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400" dirty="0"/>
              <a:t>Rata-rata </a:t>
            </a:r>
            <a:r>
              <a:rPr lang="en-US" sz="2400" dirty="0" err="1"/>
              <a:t>ukur</a:t>
            </a:r>
            <a:endParaRPr lang="en-US" sz="2400" dirty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Definisi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Pemusatan</a:t>
            </a:r>
            <a:r>
              <a:rPr lang="en-US" dirty="0"/>
              <a:t>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63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14313"/>
            <a:ext cx="8639175" cy="1462087"/>
          </a:xfrm>
        </p:spPr>
        <p:txBody>
          <a:bodyPr/>
          <a:lstStyle/>
          <a:p>
            <a:pPr eaLnBrk="1" hangingPunct="1"/>
            <a:r>
              <a:rPr lang="en-US" dirty="0" smtClean="0"/>
              <a:t>1. RATA-RATA HITUNG (Mean)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0725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800" dirty="0" err="1" smtClean="0"/>
              <a:t>Rumus</a:t>
            </a:r>
            <a:r>
              <a:rPr lang="en-US" sz="2800" dirty="0" smtClean="0"/>
              <a:t> </a:t>
            </a:r>
            <a:r>
              <a:rPr lang="en-US" sz="2800" dirty="0" err="1" smtClean="0"/>
              <a:t>umumnya</a:t>
            </a:r>
            <a:r>
              <a:rPr lang="en-US" sz="2800" dirty="0" smtClean="0"/>
              <a:t> :</a:t>
            </a:r>
          </a:p>
          <a:p>
            <a:pPr marL="533400" indent="-53340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533400" indent="-53340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en-US" sz="2800" dirty="0" err="1" smtClean="0"/>
              <a:t>Untuk</a:t>
            </a:r>
            <a:r>
              <a:rPr lang="en-US" sz="2800" dirty="0" smtClean="0"/>
              <a:t> data yang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id-ID" sz="2800" dirty="0" smtClean="0"/>
              <a:t>ber</a:t>
            </a:r>
            <a:r>
              <a:rPr lang="en-US" sz="2800" dirty="0" err="1" smtClean="0"/>
              <a:t>ulang</a:t>
            </a:r>
            <a:endParaRPr lang="en-US" sz="2800" dirty="0" smtClean="0"/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en-US" sz="2800" dirty="0" smtClean="0"/>
              <a:t>	</a:t>
            </a:r>
          </a:p>
          <a:p>
            <a:pPr marL="533400" indent="-53340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533400" indent="-533400" eaLnBrk="1" hangingPunct="1">
              <a:buFont typeface="Wingdings" pitchFamily="2" charset="2"/>
              <a:buAutoNum type="arabicPeriod" startAt="2"/>
            </a:pPr>
            <a:r>
              <a:rPr lang="en-US" sz="2800" dirty="0" err="1" smtClean="0"/>
              <a:t>Untuk</a:t>
            </a:r>
            <a:r>
              <a:rPr lang="en-US" sz="2800" dirty="0" smtClean="0"/>
              <a:t> data yang </a:t>
            </a:r>
            <a:r>
              <a:rPr lang="id-ID" sz="2800" dirty="0" smtClean="0"/>
              <a:t>ber</a:t>
            </a:r>
            <a:r>
              <a:rPr lang="en-US" sz="2800" dirty="0" err="1" smtClean="0"/>
              <a:t>ulang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frekuensi</a:t>
            </a:r>
            <a:r>
              <a:rPr lang="en-US" sz="2800" dirty="0" smtClean="0"/>
              <a:t> </a:t>
            </a:r>
            <a:r>
              <a:rPr lang="en-US" sz="2800" dirty="0" err="1" smtClean="0"/>
              <a:t>tertentu</a:t>
            </a:r>
            <a:endParaRPr lang="en-US" sz="2800" dirty="0" smtClean="0"/>
          </a:p>
          <a:p>
            <a:pPr marL="533400" indent="-533400" eaLnBrk="1" hangingPunct="1">
              <a:buFont typeface="Wingdings" pitchFamily="2" charset="2"/>
              <a:buNone/>
            </a:pPr>
            <a:endParaRPr lang="en-US" sz="2800" dirty="0" smtClean="0"/>
          </a:p>
        </p:txBody>
      </p:sp>
      <p:graphicFrame>
        <p:nvGraphicFramePr>
          <p:cNvPr id="1536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28089317"/>
              </p:ext>
            </p:extLst>
          </p:nvPr>
        </p:nvGraphicFramePr>
        <p:xfrm>
          <a:off x="1219200" y="2138363"/>
          <a:ext cx="5761038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4" name="Equation" r:id="rId3" imgW="2730240" imgH="419040" progId="Equation.3">
                  <p:embed/>
                </p:oleObj>
              </mc:Choice>
              <mc:Fallback>
                <p:oleObj name="Equation" r:id="rId3" imgW="27302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8363"/>
                        <a:ext cx="5761038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66988" y="3789363"/>
          <a:ext cx="3262312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5" name="Equation" r:id="rId5" imgW="1739900" imgH="393700" progId="Equation.3">
                  <p:embed/>
                </p:oleObj>
              </mc:Choice>
              <mc:Fallback>
                <p:oleObj name="Equation" r:id="rId5" imgW="1739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8" y="3789363"/>
                        <a:ext cx="3262312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822732"/>
              </p:ext>
            </p:extLst>
          </p:nvPr>
        </p:nvGraphicFramePr>
        <p:xfrm>
          <a:off x="2235200" y="5626100"/>
          <a:ext cx="406876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6" name="Persamaan" r:id="rId7" imgW="2171520" imgH="431640" progId="Equation.3">
                  <p:embed/>
                </p:oleObj>
              </mc:Choice>
              <mc:Fallback>
                <p:oleObj name="Persamaan" r:id="rId7" imgW="2171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5626100"/>
                        <a:ext cx="406876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97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224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1" dirty="0" err="1"/>
              <a:t>Contoh</a:t>
            </a:r>
            <a:r>
              <a:rPr lang="en-US" sz="2800" b="1" dirty="0"/>
              <a:t> 1 :</a:t>
            </a:r>
          </a:p>
          <a:p>
            <a:pPr eaLnBrk="1" hangingPunct="1">
              <a:buFontTx/>
              <a:buNone/>
            </a:pPr>
            <a:r>
              <a:rPr lang="en-US" sz="2800" dirty="0"/>
              <a:t>       </a:t>
            </a:r>
            <a:r>
              <a:rPr lang="en-US" sz="2800" dirty="0" err="1"/>
              <a:t>Nilai</a:t>
            </a:r>
            <a:r>
              <a:rPr lang="en-US" sz="2800" dirty="0"/>
              <a:t> </a:t>
            </a:r>
            <a:r>
              <a:rPr lang="en-US" sz="2800" dirty="0" err="1"/>
              <a:t>ulangan</a:t>
            </a:r>
            <a:r>
              <a:rPr lang="en-US" sz="2800" dirty="0"/>
              <a:t> </a:t>
            </a:r>
            <a:r>
              <a:rPr lang="en-US" sz="2800" dirty="0" err="1"/>
              <a:t>matamatika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6 </a:t>
            </a:r>
            <a:r>
              <a:rPr lang="en-US" sz="2800" dirty="0" err="1"/>
              <a:t>siswa</a:t>
            </a:r>
            <a:r>
              <a:rPr lang="en-US" sz="2800" dirty="0"/>
              <a:t> </a:t>
            </a:r>
          </a:p>
          <a:p>
            <a:pPr eaLnBrk="1" hangingPunct="1">
              <a:buFontTx/>
              <a:buNone/>
            </a:pPr>
            <a:r>
              <a:rPr lang="en-US" sz="2800" dirty="0"/>
              <a:t>       </a:t>
            </a:r>
            <a:r>
              <a:rPr lang="en-US" sz="2800" dirty="0" err="1"/>
              <a:t>adalah</a:t>
            </a:r>
            <a:r>
              <a:rPr lang="en-US" sz="2800" dirty="0"/>
              <a:t> : 7,5,6,3,8,7.</a:t>
            </a:r>
          </a:p>
          <a:p>
            <a:pPr eaLnBrk="1" hangingPunct="1">
              <a:buFontTx/>
              <a:buNone/>
            </a:pPr>
            <a:r>
              <a:rPr lang="en-US" sz="2800" dirty="0"/>
              <a:t>	    </a:t>
            </a:r>
            <a:r>
              <a:rPr lang="en-US" sz="2800" dirty="0" err="1"/>
              <a:t>Tentukan</a:t>
            </a:r>
            <a:r>
              <a:rPr lang="en-US" sz="2800" dirty="0"/>
              <a:t> </a:t>
            </a:r>
            <a:r>
              <a:rPr lang="en-US" sz="2800" dirty="0" smtClean="0"/>
              <a:t>rata-</a:t>
            </a:r>
            <a:r>
              <a:rPr lang="en-US" sz="2800" dirty="0" err="1" smtClean="0"/>
              <a:t>ratanya</a:t>
            </a:r>
            <a:r>
              <a:rPr lang="en-US" sz="2800" dirty="0"/>
              <a:t>!</a:t>
            </a:r>
          </a:p>
          <a:p>
            <a:pPr eaLnBrk="1" hangingPunct="1">
              <a:buFontTx/>
              <a:buNone/>
            </a:pPr>
            <a:endParaRPr lang="en-US" sz="2800" b="1" dirty="0"/>
          </a:p>
          <a:p>
            <a:pPr eaLnBrk="1" hangingPunct="1">
              <a:buFontTx/>
              <a:buNone/>
            </a:pPr>
            <a:r>
              <a:rPr lang="en-US" sz="2800" b="1" dirty="0" err="1"/>
              <a:t>Jawab</a:t>
            </a:r>
            <a:r>
              <a:rPr lang="en-US" sz="2800" b="1" dirty="0"/>
              <a:t>:             </a:t>
            </a:r>
          </a:p>
          <a:p>
            <a:pPr eaLnBrk="1" hangingPunct="1">
              <a:buFontTx/>
              <a:buNone/>
            </a:pPr>
            <a:r>
              <a:rPr lang="en-US" sz="2800" b="1" dirty="0"/>
              <a:t>          </a:t>
            </a:r>
            <a:r>
              <a:rPr lang="id-ID" sz="2800" b="1" dirty="0" smtClean="0"/>
              <a:t> = </a:t>
            </a:r>
            <a:r>
              <a:rPr lang="el-G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μ</a:t>
            </a:r>
            <a:r>
              <a:rPr lang="id-I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id-I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itchFamily="18" charset="0"/>
                <a:ea typeface="Cambria Math" pitchFamily="18" charset="0"/>
                <a:cs typeface="Times New Roman" pitchFamily="18" charset="0"/>
              </a:rPr>
              <a:t>=           </a:t>
            </a:r>
            <a:r>
              <a:rPr lang="en-US" sz="2800" b="1" dirty="0" smtClean="0"/>
              <a:t>                    </a:t>
            </a:r>
            <a:r>
              <a:rPr lang="id-ID" sz="2800" b="1" dirty="0" smtClean="0"/>
              <a:t>=</a:t>
            </a:r>
            <a:r>
              <a:rPr lang="en-US" sz="2800" b="1" dirty="0" smtClean="0"/>
              <a:t>       </a:t>
            </a:r>
            <a:r>
              <a:rPr lang="en-US" sz="2800" b="1" dirty="0"/>
              <a:t>= 6 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/>
              <a:t>Contoh</a:t>
            </a:r>
            <a:r>
              <a:rPr lang="en-US" sz="3200" dirty="0"/>
              <a:t> RATA-RATA </a:t>
            </a:r>
            <a:r>
              <a:rPr lang="en-US" sz="3200" dirty="0" smtClean="0"/>
              <a:t>HITUNG</a:t>
            </a:r>
            <a:r>
              <a:rPr lang="id-ID" sz="3200" dirty="0" smtClean="0"/>
              <a:t> Data Tunggal (Data Tidak Berkelompok)</a:t>
            </a:r>
            <a:endParaRPr lang="id-ID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450784"/>
              </p:ext>
            </p:extLst>
          </p:nvPr>
        </p:nvGraphicFramePr>
        <p:xfrm>
          <a:off x="2895600" y="4473575"/>
          <a:ext cx="28082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Equation" r:id="rId3" imgW="1165929" imgH="380930" progId="Equation.3">
                  <p:embed/>
                </p:oleObj>
              </mc:Choice>
              <mc:Fallback>
                <p:oleObj name="Equation" r:id="rId3" imgW="1165929" imgH="38093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473575"/>
                        <a:ext cx="28082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544767"/>
              </p:ext>
            </p:extLst>
          </p:nvPr>
        </p:nvGraphicFramePr>
        <p:xfrm>
          <a:off x="6184900" y="4441825"/>
          <a:ext cx="52070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Persamaan" r:id="rId5" imgW="215640" imgH="393480" progId="Equation.3">
                  <p:embed/>
                </p:oleObj>
              </mc:Choice>
              <mc:Fallback>
                <p:oleObj name="Persamaan" r:id="rId5" imgW="215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0" y="4441825"/>
                        <a:ext cx="520700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6575"/>
              </p:ext>
            </p:extLst>
          </p:nvPr>
        </p:nvGraphicFramePr>
        <p:xfrm>
          <a:off x="1477962" y="4597400"/>
          <a:ext cx="3508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Persamaan" r:id="rId7" imgW="164880" imgH="203040" progId="Equation.3">
                  <p:embed/>
                </p:oleObj>
              </mc:Choice>
              <mc:Fallback>
                <p:oleObj name="Persamaan" r:id="rId7" imgW="16488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77962" y="4597400"/>
                        <a:ext cx="350838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9131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14313"/>
            <a:ext cx="8639175" cy="1462087"/>
          </a:xfrm>
        </p:spPr>
        <p:txBody>
          <a:bodyPr/>
          <a:lstStyle/>
          <a:p>
            <a:pPr eaLnBrk="1" hangingPunct="1"/>
            <a:r>
              <a:rPr lang="en-US" dirty="0" err="1" smtClean="0"/>
              <a:t>Contoh</a:t>
            </a:r>
            <a:r>
              <a:rPr lang="en-US" dirty="0" smtClean="0"/>
              <a:t> RATA-RATA HITUNG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20236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1)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Tabel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Distribusi</a:t>
            </a:r>
            <a:r>
              <a:rPr lang="en-US" sz="2800" dirty="0" smtClean="0"/>
              <a:t> </a:t>
            </a:r>
            <a:r>
              <a:rPr lang="en-US" sz="2800" dirty="0" err="1" smtClean="0"/>
              <a:t>Frekuensi</a:t>
            </a: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</p:txBody>
      </p:sp>
      <p:graphicFrame>
        <p:nvGraphicFramePr>
          <p:cNvPr id="18503" name="Group 71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462481822"/>
              </p:ext>
            </p:extLst>
          </p:nvPr>
        </p:nvGraphicFramePr>
        <p:xfrm>
          <a:off x="928688" y="2057400"/>
          <a:ext cx="6769100" cy="3422650"/>
        </p:xfrm>
        <a:graphic>
          <a:graphicData uri="http://schemas.openxmlformats.org/drawingml/2006/table">
            <a:tbl>
              <a:tblPr/>
              <a:tblGrid>
                <a:gridCol w="1911350"/>
                <a:gridCol w="1749425"/>
                <a:gridCol w="1514475"/>
                <a:gridCol w="1593850"/>
              </a:tblGrid>
              <a:tr h="7041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Tengah (X)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fX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51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558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369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 = 60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ΣfX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3955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500" name="Object 6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030573858"/>
              </p:ext>
            </p:extLst>
          </p:nvPr>
        </p:nvGraphicFramePr>
        <p:xfrm>
          <a:off x="1871663" y="5575300"/>
          <a:ext cx="3538537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Equation" r:id="rId3" imgW="1536480" imgH="393480" progId="Equation.3">
                  <p:embed/>
                </p:oleObj>
              </mc:Choice>
              <mc:Fallback>
                <p:oleObj name="Equation" r:id="rId3" imgW="1536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5575300"/>
                        <a:ext cx="3538537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592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14313"/>
            <a:ext cx="7793037" cy="123348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err="1"/>
              <a:t>Contoh</a:t>
            </a:r>
            <a:r>
              <a:rPr lang="en-US" sz="4000" dirty="0"/>
              <a:t> RATA-RATA </a:t>
            </a:r>
            <a:r>
              <a:rPr lang="en-US" sz="4000" dirty="0" smtClean="0"/>
              <a:t>HITUNG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2)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Memakai</a:t>
            </a:r>
            <a:r>
              <a:rPr lang="en-US" sz="2800" dirty="0" smtClean="0"/>
              <a:t> </a:t>
            </a:r>
            <a:r>
              <a:rPr lang="en-US" sz="2800" dirty="0" err="1" smtClean="0"/>
              <a:t>Kode</a:t>
            </a:r>
            <a:r>
              <a:rPr lang="en-US" sz="2800" dirty="0" smtClean="0"/>
              <a:t> (U)</a:t>
            </a:r>
          </a:p>
        </p:txBody>
      </p:sp>
      <p:graphicFrame>
        <p:nvGraphicFramePr>
          <p:cNvPr id="20527" name="Group 47"/>
          <p:cNvGraphicFramePr>
            <a:graphicFrameLocks noGrp="1"/>
          </p:cNvGraphicFramePr>
          <p:nvPr>
            <p:ph sz="quarter" idx="2"/>
          </p:nvPr>
        </p:nvGraphicFramePr>
        <p:xfrm>
          <a:off x="1042988" y="2173288"/>
          <a:ext cx="7643812" cy="3127375"/>
        </p:xfrm>
        <a:graphic>
          <a:graphicData uri="http://schemas.openxmlformats.org/drawingml/2006/table">
            <a:tbl>
              <a:tblPr/>
              <a:tblGrid>
                <a:gridCol w="2025650"/>
                <a:gridCol w="1855787"/>
                <a:gridCol w="847725"/>
                <a:gridCol w="1547813"/>
                <a:gridCol w="1366837"/>
              </a:tblGrid>
              <a:tr h="7010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 Tengah (X)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09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4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 = 60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ΣfU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55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24" name="Object 4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42988" y="5426075"/>
          <a:ext cx="5400675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3" imgW="2540000" imgH="431800" progId="Equation.3">
                  <p:embed/>
                </p:oleObj>
              </mc:Choice>
              <mc:Fallback>
                <p:oleObj name="Equation" r:id="rId3" imgW="2540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5426075"/>
                        <a:ext cx="5400675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>
          <a:xfrm>
            <a:off x="3810000" y="3733800"/>
            <a:ext cx="381000" cy="30480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297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66713"/>
            <a:ext cx="8410575" cy="123348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err="1"/>
              <a:t>Contoh</a:t>
            </a:r>
            <a:r>
              <a:rPr lang="en-US" sz="4000" dirty="0"/>
              <a:t> RATA-RATA </a:t>
            </a:r>
            <a:r>
              <a:rPr lang="en-US" sz="4000" dirty="0" smtClean="0"/>
              <a:t>HITUNG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8218488" cy="50292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smtClean="0"/>
              <a:t>3)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pembobotan</a:t>
            </a: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smtClean="0"/>
              <a:t>    </a:t>
            </a:r>
            <a:r>
              <a:rPr lang="en-US" sz="2800" dirty="0" err="1" smtClean="0"/>
              <a:t>Masing-masing</a:t>
            </a:r>
            <a:r>
              <a:rPr lang="en-US" sz="2800" dirty="0" smtClean="0"/>
              <a:t> data </a:t>
            </a:r>
            <a:r>
              <a:rPr lang="en-US" sz="2800" dirty="0" err="1" smtClean="0"/>
              <a:t>diberi</a:t>
            </a:r>
            <a:r>
              <a:rPr lang="en-US" sz="2800" dirty="0" smtClean="0"/>
              <a:t> </a:t>
            </a:r>
            <a:r>
              <a:rPr lang="en-US" sz="2800" dirty="0" err="1" smtClean="0"/>
              <a:t>bobot</a:t>
            </a:r>
            <a:r>
              <a:rPr lang="en-US" sz="2800" dirty="0" smtClean="0"/>
              <a:t>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z="1200" dirty="0" smtClean="0"/>
          </a:p>
          <a:p>
            <a:pPr marL="0" indent="0" eaLnBrk="1" hangingPunct="1">
              <a:spcAft>
                <a:spcPts val="0"/>
              </a:spcAft>
              <a:buFont typeface="Wingdings" pitchFamily="2" charset="2"/>
              <a:buNone/>
            </a:pPr>
            <a:r>
              <a:rPr lang="en-US" sz="2800" dirty="0" err="1" smtClean="0"/>
              <a:t>Misal</a:t>
            </a:r>
            <a:r>
              <a:rPr lang="en-US" sz="2800" dirty="0" smtClean="0"/>
              <a:t> :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</a:t>
            </a:r>
            <a:r>
              <a:rPr lang="en-US" sz="2800" dirty="0" err="1" smtClean="0"/>
              <a:t>ujian</a:t>
            </a:r>
            <a:r>
              <a:rPr lang="en-US" sz="2800" dirty="0" smtClean="0"/>
              <a:t> 65 </a:t>
            </a:r>
            <a:r>
              <a:rPr lang="en-US" sz="2800" dirty="0" err="1" smtClean="0"/>
              <a:t>sebanyak</a:t>
            </a:r>
            <a:r>
              <a:rPr lang="en-US" sz="2800" dirty="0" smtClean="0"/>
              <a:t> 2 orang,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</a:t>
            </a:r>
            <a:r>
              <a:rPr lang="en-US" sz="2800" dirty="0"/>
              <a:t>76 </a:t>
            </a:r>
            <a:r>
              <a:rPr lang="en-US" sz="2800" dirty="0" err="1"/>
              <a:t>sebanyak</a:t>
            </a:r>
            <a:r>
              <a:rPr lang="en-US" sz="2800" dirty="0"/>
              <a:t> </a:t>
            </a:r>
            <a:r>
              <a:rPr lang="en-US" sz="2800" dirty="0" smtClean="0"/>
              <a:t>3 orang,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</a:t>
            </a:r>
            <a:r>
              <a:rPr lang="en-US" sz="2800" dirty="0"/>
              <a:t>70 </a:t>
            </a:r>
            <a:r>
              <a:rPr lang="en-US" sz="2800" dirty="0" err="1"/>
              <a:t>sebanyak</a:t>
            </a:r>
            <a:r>
              <a:rPr lang="en-US" sz="2800" dirty="0"/>
              <a:t> </a:t>
            </a:r>
            <a:r>
              <a:rPr lang="en-US" sz="2800" dirty="0" smtClean="0"/>
              <a:t>4 orang, </a:t>
            </a:r>
            <a:r>
              <a:rPr lang="en-US" sz="2800" dirty="0" err="1" smtClean="0"/>
              <a:t>maka</a:t>
            </a:r>
            <a:r>
              <a:rPr lang="en-US" sz="2800" dirty="0" smtClean="0"/>
              <a:t> rata-rata </a:t>
            </a:r>
            <a:r>
              <a:rPr lang="en-US" sz="2800" dirty="0" err="1" smtClean="0"/>
              <a:t>hitung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</a:t>
            </a:r>
            <a:r>
              <a:rPr lang="en-US" sz="2800" dirty="0" err="1" smtClean="0"/>
              <a:t>ujian</a:t>
            </a:r>
            <a:r>
              <a:rPr lang="en-US" sz="2800" smtClean="0"/>
              <a:t> yang </a:t>
            </a:r>
            <a:r>
              <a:rPr lang="en-US" sz="2800" dirty="0" err="1" smtClean="0"/>
              <a:t>diperoleh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mahasiswa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:</a:t>
            </a:r>
          </a:p>
          <a:p>
            <a:pPr marL="0" indent="0" eaLnBrk="1" hangingPunct="1">
              <a:spcAft>
                <a:spcPts val="0"/>
              </a:spcAft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36839776"/>
              </p:ext>
            </p:extLst>
          </p:nvPr>
        </p:nvGraphicFramePr>
        <p:xfrm>
          <a:off x="1851025" y="5422900"/>
          <a:ext cx="561657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Equation" r:id="rId3" imgW="2247840" imgH="419040" progId="Equation.3">
                  <p:embed/>
                </p:oleObj>
              </mc:Choice>
              <mc:Fallback>
                <p:oleObj name="Equation" r:id="rId3" imgW="22478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5422900"/>
                        <a:ext cx="5616575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729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181600"/>
          </a:xfrm>
        </p:spPr>
        <p:txBody>
          <a:bodyPr/>
          <a:lstStyle/>
          <a:p>
            <a:r>
              <a:rPr lang="en-US" dirty="0"/>
              <a:t>Median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data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data yang </a:t>
            </a:r>
            <a:r>
              <a:rPr lang="en-US" dirty="0" err="1"/>
              <a:t>terletak</a:t>
            </a:r>
            <a:r>
              <a:rPr lang="en-US" dirty="0"/>
              <a:t> di </a:t>
            </a:r>
            <a:r>
              <a:rPr lang="en-US" dirty="0" err="1" smtClean="0"/>
              <a:t>tengah</a:t>
            </a:r>
            <a:r>
              <a:rPr lang="en-US" dirty="0" smtClean="0"/>
              <a:t>, </a:t>
            </a:r>
            <a:r>
              <a:rPr lang="en-US" dirty="0" err="1"/>
              <a:t>setelah</a:t>
            </a:r>
            <a:r>
              <a:rPr lang="en-US" dirty="0"/>
              <a:t> 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data </a:t>
            </a:r>
            <a:r>
              <a:rPr lang="en-US" b="1" dirty="0" err="1">
                <a:solidFill>
                  <a:srgbClr val="C00000"/>
                </a:solidFill>
              </a:rPr>
              <a:t>diurutkan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dari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kecil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besar</a:t>
            </a:r>
            <a:r>
              <a:rPr lang="en-US" dirty="0" smtClean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deret</a:t>
            </a:r>
            <a:r>
              <a:rPr lang="en-US" dirty="0" smtClean="0"/>
              <a:t> data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/>
              <a:t>banyak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/>
              <a:t>50 %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data yang </a:t>
            </a:r>
            <a:r>
              <a:rPr lang="en-US" dirty="0" err="1"/>
              <a:t>nilai-nilainya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median </a:t>
            </a:r>
            <a:r>
              <a:rPr lang="en-US" dirty="0" err="1"/>
              <a:t>dan</a:t>
            </a:r>
            <a:r>
              <a:rPr lang="en-US" dirty="0"/>
              <a:t> 50 %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data yang </a:t>
            </a:r>
            <a:r>
              <a:rPr lang="en-US" dirty="0" err="1"/>
              <a:t>nilai-nilainya</a:t>
            </a:r>
            <a:r>
              <a:rPr lang="en-US" dirty="0"/>
              <a:t> 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median.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275" y="274638"/>
            <a:ext cx="8492525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2. MEDIAN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636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2502932"/>
          </a:xfrm>
        </p:spPr>
        <p:txBody>
          <a:bodyPr/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300" dirty="0" err="1"/>
              <a:t>Urutkan</a:t>
            </a:r>
            <a:r>
              <a:rPr lang="en-US" sz="2300" dirty="0"/>
              <a:t> </a:t>
            </a:r>
            <a:r>
              <a:rPr lang="en-US" sz="2300" dirty="0" err="1"/>
              <a:t>nilai</a:t>
            </a:r>
            <a:r>
              <a:rPr lang="en-US" sz="2300" dirty="0"/>
              <a:t> data </a:t>
            </a:r>
            <a:r>
              <a:rPr lang="en-US" sz="2300" dirty="0" err="1"/>
              <a:t>dari</a:t>
            </a:r>
            <a:r>
              <a:rPr lang="en-US" sz="2300" dirty="0"/>
              <a:t> yang </a:t>
            </a:r>
            <a:r>
              <a:rPr lang="en-US" sz="2300" dirty="0" err="1"/>
              <a:t>terkecil</a:t>
            </a:r>
            <a:r>
              <a:rPr lang="en-US" sz="2300" dirty="0"/>
              <a:t> </a:t>
            </a:r>
            <a:r>
              <a:rPr lang="en-US" sz="2300" dirty="0" err="1"/>
              <a:t>ke</a:t>
            </a:r>
            <a:r>
              <a:rPr lang="en-US" sz="2300" dirty="0"/>
              <a:t> </a:t>
            </a:r>
            <a:r>
              <a:rPr lang="en-US" sz="2300" dirty="0" err="1"/>
              <a:t>besar</a:t>
            </a:r>
            <a:endParaRPr lang="en-US" sz="2300" dirty="0"/>
          </a:p>
          <a:p>
            <a:pPr marL="274320" indent="-590550">
              <a:buClr>
                <a:srgbClr val="FFFF66"/>
              </a:buClr>
              <a:buFont typeface="Wingdings" pitchFamily="2" charset="2"/>
              <a:buNone/>
            </a:pPr>
            <a:r>
              <a:rPr lang="en-US" sz="2300" dirty="0"/>
              <a:t>	</a:t>
            </a:r>
            <a:r>
              <a:rPr lang="en-US" sz="2300" dirty="0" smtClean="0"/>
              <a:t>  </a:t>
            </a:r>
            <a:r>
              <a:rPr lang="en-US" sz="2300" dirty="0" smtClean="0">
                <a:solidFill>
                  <a:srgbClr val="FF0000"/>
                </a:solidFill>
              </a:rPr>
              <a:t>1      </a:t>
            </a:r>
            <a:r>
              <a:rPr lang="en-US" sz="2300" dirty="0">
                <a:solidFill>
                  <a:srgbClr val="FF0000"/>
                </a:solidFill>
              </a:rPr>
              <a:t>2      3      4      5      6      7      8      9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 startAt="2"/>
            </a:pPr>
            <a:r>
              <a:rPr lang="id-ID" sz="2300" dirty="0"/>
              <a:t>Menentukan nilai median dengan mencari nilai data yang terletak di tengah</a:t>
            </a:r>
            <a:r>
              <a:rPr lang="en-US" sz="2300" dirty="0"/>
              <a:t> </a:t>
            </a:r>
          </a:p>
          <a:p>
            <a:pPr marL="274320" indent="-590550">
              <a:buClr>
                <a:srgbClr val="FFFF66"/>
              </a:buClr>
              <a:buFont typeface="Wingdings" pitchFamily="2" charset="2"/>
              <a:buNone/>
            </a:pPr>
            <a:r>
              <a:rPr lang="en-US" sz="2300" dirty="0"/>
              <a:t>	</a:t>
            </a:r>
            <a:r>
              <a:rPr lang="en-US" sz="2300" dirty="0" smtClean="0"/>
              <a:t>  </a:t>
            </a:r>
            <a:r>
              <a:rPr lang="en-US" sz="2300" dirty="0" smtClean="0">
                <a:solidFill>
                  <a:srgbClr val="FF0000"/>
                </a:solidFill>
              </a:rPr>
              <a:t>1      </a:t>
            </a:r>
            <a:r>
              <a:rPr lang="en-US" sz="2300" dirty="0">
                <a:solidFill>
                  <a:srgbClr val="FF0000"/>
                </a:solidFill>
              </a:rPr>
              <a:t>2      3      4      5      6      7      8      9</a:t>
            </a:r>
          </a:p>
          <a:p>
            <a:pPr marL="590550" indent="-590550">
              <a:buClr>
                <a:srgbClr val="FFFF66"/>
              </a:buClr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304800" y="224135"/>
            <a:ext cx="8686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sz="2700" b="1" dirty="0" smtClean="0">
                <a:latin typeface="Arial Black" pitchFamily="34" charset="0"/>
              </a:rPr>
              <a:t>L</a:t>
            </a:r>
            <a:r>
              <a:rPr lang="id-ID" sz="2700" b="1" dirty="0" smtClean="0">
                <a:latin typeface="Arial Black" pitchFamily="34" charset="0"/>
              </a:rPr>
              <a:t>angkah-langkah </a:t>
            </a:r>
            <a:r>
              <a:rPr lang="id-ID" sz="2700" b="1" dirty="0">
                <a:latin typeface="Arial Black" pitchFamily="34" charset="0"/>
              </a:rPr>
              <a:t>menentukan median dari sekumpulan data </a:t>
            </a:r>
            <a:r>
              <a:rPr lang="id-ID" sz="2700" b="1" dirty="0" smtClean="0">
                <a:latin typeface="Arial Black" pitchFamily="34" charset="0"/>
              </a:rPr>
              <a:t>(</a:t>
            </a:r>
            <a:r>
              <a:rPr lang="id-ID" sz="2400" b="1" dirty="0" smtClean="0">
                <a:latin typeface="Arial Black" pitchFamily="34" charset="0"/>
              </a:rPr>
              <a:t>Data Tidak Berkelompok</a:t>
            </a:r>
            <a:r>
              <a:rPr lang="id-ID" sz="2700" b="1" dirty="0" smtClean="0">
                <a:latin typeface="Arial Black" pitchFamily="34" charset="0"/>
              </a:rPr>
              <a:t>)</a:t>
            </a:r>
            <a:endParaRPr lang="sv-SE" sz="2700" b="1" dirty="0">
              <a:latin typeface="Arial Black" pitchFamily="34" charset="0"/>
            </a:endParaRPr>
          </a:p>
        </p:txBody>
      </p:sp>
      <p:sp>
        <p:nvSpPr>
          <p:cNvPr id="98320" name="Oval 16"/>
          <p:cNvSpPr>
            <a:spLocks noChangeArrowheads="1"/>
          </p:cNvSpPr>
          <p:nvPr/>
        </p:nvSpPr>
        <p:spPr bwMode="auto">
          <a:xfrm>
            <a:off x="3657600" y="3124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23" name="Text Box 19"/>
          <p:cNvSpPr txBox="1">
            <a:spLocks noChangeArrowheads="1"/>
          </p:cNvSpPr>
          <p:nvPr/>
        </p:nvSpPr>
        <p:spPr bwMode="auto">
          <a:xfrm>
            <a:off x="3352800" y="3581400"/>
            <a:ext cx="106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/>
              <a:t>median</a:t>
            </a: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457200" y="1209645"/>
            <a:ext cx="10150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v-SE" sz="2000" b="1" dirty="0">
                <a:solidFill>
                  <a:srgbClr val="0099FF"/>
                </a:solidFill>
                <a:latin typeface="Times New Roman" pitchFamily="18" charset="0"/>
              </a:rPr>
              <a:t>Cara 1</a:t>
            </a:r>
            <a:r>
              <a:rPr lang="en-US" sz="2000" dirty="0"/>
              <a:t> 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81000" y="4343400"/>
            <a:ext cx="8686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01638" indent="-401638">
              <a:buClrTx/>
              <a:buFont typeface="Wingdings" pitchFamily="2" charset="2"/>
              <a:buAutoNum type="arabicParenR"/>
            </a:pPr>
            <a:r>
              <a:rPr lang="id-ID" sz="2300" dirty="0" smtClean="0"/>
              <a:t>Urutkan nilai data dari kecil ke besar</a:t>
            </a:r>
            <a:endParaRPr lang="en-US" sz="2300" dirty="0" smtClean="0"/>
          </a:p>
          <a:p>
            <a:pPr marL="401638" indent="-401638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id-ID" sz="2300" dirty="0" smtClean="0"/>
              <a:t>Tentukan </a:t>
            </a:r>
            <a:r>
              <a:rPr lang="id-ID" sz="2300" b="1" u="sng" dirty="0" smtClean="0"/>
              <a:t>letak median</a:t>
            </a:r>
            <a:r>
              <a:rPr lang="id-ID" sz="2300" dirty="0" smtClean="0"/>
              <a:t> </a:t>
            </a:r>
            <a:r>
              <a:rPr lang="en-US" sz="2300" dirty="0" smtClean="0"/>
              <a:t> (</a:t>
            </a:r>
            <a:r>
              <a:rPr lang="en-US" sz="2300" dirty="0" err="1" smtClean="0"/>
              <a:t>Xm</a:t>
            </a:r>
            <a:r>
              <a:rPr lang="en-US" sz="2300" dirty="0" smtClean="0"/>
              <a:t>)</a:t>
            </a:r>
            <a:r>
              <a:rPr lang="id-ID" sz="2300" dirty="0" smtClean="0"/>
              <a:t>    </a:t>
            </a:r>
            <a:endParaRPr lang="en-US" sz="2300" dirty="0" smtClean="0"/>
          </a:p>
          <a:p>
            <a:pPr marL="401638" indent="-401638">
              <a:buClr>
                <a:srgbClr val="FFFF66"/>
              </a:buClr>
              <a:buFont typeface="Wingdings 3" pitchFamily="18" charset="2"/>
              <a:buNone/>
            </a:pPr>
            <a:r>
              <a:rPr lang="id-ID" sz="2300" dirty="0" smtClean="0"/>
              <a:t> </a:t>
            </a:r>
            <a:r>
              <a:rPr lang="en-US" sz="2300" dirty="0" smtClean="0"/>
              <a:t>	 </a:t>
            </a:r>
            <a:r>
              <a:rPr lang="en-US" sz="2300" dirty="0" err="1" smtClean="0"/>
              <a:t>Xm</a:t>
            </a:r>
            <a:r>
              <a:rPr lang="en-US" sz="2300" dirty="0" smtClean="0"/>
              <a:t> =                	n </a:t>
            </a:r>
            <a:r>
              <a:rPr lang="id-ID" sz="2300" dirty="0" smtClean="0"/>
              <a:t>= banyaknya data</a:t>
            </a:r>
            <a:endParaRPr lang="en-US" sz="2300" dirty="0" smtClean="0"/>
          </a:p>
          <a:p>
            <a:pPr marL="401638" indent="-401638">
              <a:buClr>
                <a:srgbClr val="FFFF66"/>
              </a:buClr>
              <a:buFont typeface="Wingdings" pitchFamily="2" charset="2"/>
              <a:buNone/>
            </a:pPr>
            <a:r>
              <a:rPr lang="en-US" sz="2300" dirty="0" smtClean="0"/>
              <a:t>  </a:t>
            </a:r>
          </a:p>
          <a:p>
            <a:pPr marL="401638" indent="-401638">
              <a:buClr>
                <a:schemeClr val="tx1"/>
              </a:buClr>
              <a:buFont typeface="Wingdings" pitchFamily="2" charset="2"/>
              <a:buAutoNum type="arabicParenR" startAt="3"/>
            </a:pPr>
            <a:r>
              <a:rPr lang="id-ID" sz="2300" dirty="0" smtClean="0"/>
              <a:t>Tentukan nilai median</a:t>
            </a:r>
            <a:r>
              <a:rPr lang="en-US" sz="2300" dirty="0" smtClean="0"/>
              <a:t> </a:t>
            </a:r>
            <a:endParaRPr lang="en-US" sz="2300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457200" y="3962400"/>
            <a:ext cx="9509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sv-SE" sz="1900" b="1" dirty="0">
                <a:solidFill>
                  <a:srgbClr val="0099FF"/>
                </a:solidFill>
                <a:latin typeface="Times New Roman" pitchFamily="18" charset="0"/>
              </a:rPr>
              <a:t>Cara 2</a:t>
            </a:r>
            <a:r>
              <a:rPr lang="en-US" dirty="0"/>
              <a:t> 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752600" y="5097214"/>
            <a:ext cx="1295400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200" b="1" dirty="0" smtClean="0"/>
              <a:t> n </a:t>
            </a:r>
            <a:r>
              <a:rPr lang="en-US" sz="2200" b="1" dirty="0"/>
              <a:t>+ 1</a:t>
            </a:r>
          </a:p>
          <a:p>
            <a:pPr algn="ctr">
              <a:spcBef>
                <a:spcPts val="600"/>
              </a:spcBef>
            </a:pPr>
            <a:r>
              <a:rPr lang="en-US" sz="2200" b="1" dirty="0"/>
              <a:t>2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981200" y="5448300"/>
            <a:ext cx="83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85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9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9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9" grpId="0"/>
      <p:bldP spid="98320" grpId="0" animBg="1"/>
      <p:bldP spid="98323" grpId="0"/>
      <p:bldP spid="98324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738" y="2168524"/>
            <a:ext cx="8399462" cy="4308476"/>
          </a:xfrm>
        </p:spPr>
        <p:txBody>
          <a:bodyPr/>
          <a:lstStyle/>
          <a:p>
            <a:pPr marL="590550" indent="-590550">
              <a:buFont typeface="Wingdings" pitchFamily="2" charset="2"/>
              <a:buNone/>
            </a:pPr>
            <a:r>
              <a:rPr lang="en-US" dirty="0"/>
              <a:t>No </a:t>
            </a:r>
            <a:r>
              <a:rPr lang="en-US" dirty="0" err="1"/>
              <a:t>urut</a:t>
            </a:r>
            <a:r>
              <a:rPr lang="en-US" dirty="0"/>
              <a:t> : </a:t>
            </a:r>
          </a:p>
          <a:p>
            <a:pPr marL="590550" indent="-590550">
              <a:buFont typeface="Wingdings" pitchFamily="2" charset="2"/>
              <a:buNone/>
            </a:pPr>
            <a:r>
              <a:rPr lang="en-US" dirty="0" smtClean="0"/>
              <a:t>     1       2       </a:t>
            </a:r>
            <a:r>
              <a:rPr lang="en-US" dirty="0"/>
              <a:t>3     </a:t>
            </a:r>
            <a:r>
              <a:rPr lang="en-US" dirty="0" smtClean="0"/>
              <a:t>  4       5       6       7       8      </a:t>
            </a:r>
            <a:endParaRPr lang="en-US" dirty="0"/>
          </a:p>
          <a:p>
            <a:pPr marL="590550" indent="-590550">
              <a:buFont typeface="Wingdings" pitchFamily="2" charset="2"/>
              <a:buNone/>
            </a:pPr>
            <a:endParaRPr lang="en-US" sz="1200" dirty="0" smtClean="0"/>
          </a:p>
          <a:p>
            <a:pPr marL="590550" indent="-590550">
              <a:buFont typeface="Wingdings" pitchFamily="2" charset="2"/>
              <a:buNone/>
            </a:pPr>
            <a:r>
              <a:rPr lang="en-US" dirty="0" err="1" smtClean="0"/>
              <a:t>Nilai</a:t>
            </a:r>
            <a:r>
              <a:rPr lang="en-US" dirty="0" smtClean="0"/>
              <a:t> :                            </a:t>
            </a:r>
            <a:endParaRPr lang="en-US" dirty="0"/>
          </a:p>
          <a:p>
            <a:pPr marL="590550" indent="-590550">
              <a:buFont typeface="Wingdings" pitchFamily="2" charset="2"/>
              <a:buNone/>
            </a:pPr>
            <a:r>
              <a:rPr lang="en-US" dirty="0"/>
              <a:t>    60     66     70     76  </a:t>
            </a:r>
            <a:r>
              <a:rPr lang="en-US" dirty="0" smtClean="0"/>
              <a:t>   </a:t>
            </a:r>
            <a:r>
              <a:rPr lang="en-US" dirty="0"/>
              <a:t>78     80     82     94</a:t>
            </a:r>
          </a:p>
          <a:p>
            <a:pPr marL="590550" indent="-590550">
              <a:spcBef>
                <a:spcPts val="600"/>
              </a:spcBef>
              <a:buFont typeface="Wingdings" pitchFamily="2" charset="2"/>
              <a:buNone/>
            </a:pPr>
            <a:endParaRPr lang="en-US" sz="2800" i="1" dirty="0" smtClean="0"/>
          </a:p>
          <a:p>
            <a:pPr marL="590550" indent="-590550">
              <a:spcBef>
                <a:spcPts val="600"/>
              </a:spcBef>
              <a:buFont typeface="Wingdings" pitchFamily="2" charset="2"/>
              <a:buNone/>
            </a:pPr>
            <a:r>
              <a:rPr lang="en-US" i="1" dirty="0" err="1" smtClean="0"/>
              <a:t>Letak</a:t>
            </a:r>
            <a:r>
              <a:rPr lang="en-US" i="1" dirty="0" smtClean="0"/>
              <a:t> </a:t>
            </a:r>
            <a:r>
              <a:rPr lang="en-US" i="1" dirty="0"/>
              <a:t>median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sz="2600" dirty="0" smtClean="0"/>
              <a:t>m </a:t>
            </a:r>
            <a:r>
              <a:rPr lang="en-US" dirty="0" smtClean="0"/>
              <a:t>=         =           =     = </a:t>
            </a:r>
            <a:r>
              <a:rPr lang="en-US" sz="2600" dirty="0" smtClean="0">
                <a:solidFill>
                  <a:srgbClr val="FF0000"/>
                </a:solidFill>
              </a:rPr>
              <a:t>4,5</a:t>
            </a:r>
            <a:r>
              <a:rPr lang="en-US" dirty="0" smtClean="0"/>
              <a:t>       </a:t>
            </a:r>
          </a:p>
          <a:p>
            <a:pPr marL="590550" indent="-590550">
              <a:spcBef>
                <a:spcPts val="600"/>
              </a:spcBef>
              <a:buNone/>
            </a:pPr>
            <a:endParaRPr lang="en-US" sz="2400" i="1" dirty="0" smtClean="0"/>
          </a:p>
          <a:p>
            <a:pPr marL="590550" indent="-590550">
              <a:spcBef>
                <a:spcPts val="600"/>
              </a:spcBef>
              <a:buNone/>
            </a:pPr>
            <a:r>
              <a:rPr lang="en-US" sz="2800" i="1" dirty="0" err="1" smtClean="0"/>
              <a:t>Nilai</a:t>
            </a:r>
            <a:r>
              <a:rPr lang="en-US" sz="2800" i="1" dirty="0" smtClean="0"/>
              <a:t> </a:t>
            </a:r>
            <a:r>
              <a:rPr lang="en-US" sz="2800" i="1" dirty="0"/>
              <a:t>median</a:t>
            </a:r>
            <a:r>
              <a:rPr lang="en-US" sz="2800" dirty="0"/>
              <a:t> </a:t>
            </a:r>
            <a:r>
              <a:rPr lang="en-US" sz="2800" dirty="0" smtClean="0"/>
              <a:t>: </a:t>
            </a:r>
            <a:r>
              <a:rPr lang="en-US" dirty="0" err="1" smtClean="0"/>
              <a:t>Xm</a:t>
            </a:r>
            <a:r>
              <a:rPr lang="en-US" dirty="0" smtClean="0"/>
              <a:t>= data </a:t>
            </a:r>
            <a:r>
              <a:rPr lang="en-US" dirty="0" err="1" smtClean="0"/>
              <a:t>ke</a:t>
            </a:r>
            <a:r>
              <a:rPr lang="en-US" dirty="0" smtClean="0"/>
              <a:t> 4,5 =               = </a:t>
            </a:r>
            <a:r>
              <a:rPr lang="en-US" sz="2600" dirty="0" smtClean="0">
                <a:solidFill>
                  <a:srgbClr val="0070C0"/>
                </a:solidFill>
              </a:rPr>
              <a:t>77</a:t>
            </a:r>
          </a:p>
          <a:p>
            <a:pPr marL="590550" indent="-590550">
              <a:buFont typeface="Wingdings" pitchFamily="2" charset="2"/>
              <a:buNone/>
            </a:pPr>
            <a:endParaRPr lang="en-US" sz="2600" dirty="0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457200" y="492125"/>
            <a:ext cx="868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3200" b="1" dirty="0" err="1" smtClean="0"/>
              <a:t>Contoh</a:t>
            </a:r>
            <a:r>
              <a:rPr lang="en-US" sz="3200" b="1" dirty="0" smtClean="0"/>
              <a:t> </a:t>
            </a:r>
            <a:r>
              <a:rPr lang="id-ID" sz="3200" b="1" dirty="0" smtClean="0"/>
              <a:t>menentukan </a:t>
            </a:r>
            <a:r>
              <a:rPr lang="id-ID" sz="3200" b="1" dirty="0"/>
              <a:t>median dari sekumpulan data </a:t>
            </a:r>
            <a:r>
              <a:rPr lang="sv-SE" sz="3200" b="1" dirty="0">
                <a:solidFill>
                  <a:srgbClr val="C00000"/>
                </a:solidFill>
                <a:latin typeface="Times New Roman" pitchFamily="18" charset="0"/>
              </a:rPr>
              <a:t>GENAP</a:t>
            </a:r>
            <a:endParaRPr lang="sv-SE" sz="3200" b="1" dirty="0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439738" y="1698625"/>
            <a:ext cx="51228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v-SE" sz="1900" b="1" dirty="0">
                <a:solidFill>
                  <a:srgbClr val="0099FF"/>
                </a:solidFill>
                <a:latin typeface="Times New Roman" pitchFamily="18" charset="0"/>
              </a:rPr>
              <a:t>Cara </a:t>
            </a:r>
            <a:r>
              <a:rPr lang="sv-SE" sz="1900" b="1" dirty="0" smtClean="0">
                <a:solidFill>
                  <a:srgbClr val="0099FF"/>
                </a:solidFill>
                <a:latin typeface="Times New Roman" pitchFamily="18" charset="0"/>
              </a:rPr>
              <a:t>2 : Untuk Data </a:t>
            </a:r>
            <a:r>
              <a:rPr lang="sv-SE" sz="1900" b="1" dirty="0" smtClean="0">
                <a:solidFill>
                  <a:srgbClr val="C00000"/>
                </a:solidFill>
                <a:latin typeface="Times New Roman" pitchFamily="18" charset="0"/>
              </a:rPr>
              <a:t>GENAP</a:t>
            </a:r>
            <a:r>
              <a:rPr lang="sv-SE" sz="1900" b="1" dirty="0" smtClean="0">
                <a:solidFill>
                  <a:srgbClr val="0099FF"/>
                </a:solidFill>
                <a:latin typeface="Times New Roman" pitchFamily="18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657600" y="4700081"/>
            <a:ext cx="12192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500" u="sng" dirty="0" smtClean="0"/>
              <a:t>n+ </a:t>
            </a:r>
            <a:r>
              <a:rPr lang="en-US" sz="2500" u="sng" dirty="0"/>
              <a:t>1</a:t>
            </a:r>
          </a:p>
          <a:p>
            <a:pPr algn="ctr">
              <a:spcBef>
                <a:spcPts val="600"/>
              </a:spcBef>
            </a:pPr>
            <a:r>
              <a:rPr lang="en-US" sz="2500" dirty="0"/>
              <a:t>2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400800" y="4700081"/>
            <a:ext cx="6858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500" u="sng" dirty="0" smtClean="0"/>
              <a:t>9</a:t>
            </a:r>
            <a:endParaRPr lang="en-US" sz="2500" u="sng" dirty="0"/>
          </a:p>
          <a:p>
            <a:pPr algn="ctr">
              <a:spcBef>
                <a:spcPts val="600"/>
              </a:spcBef>
            </a:pPr>
            <a:r>
              <a:rPr lang="en-US" sz="2500" dirty="0"/>
              <a:t>2</a:t>
            </a: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6248400" y="5715000"/>
            <a:ext cx="1447800" cy="90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u="sng" dirty="0" smtClean="0"/>
              <a:t>76 + 78</a:t>
            </a:r>
            <a:endParaRPr lang="en-US" sz="2400" u="sng" dirty="0"/>
          </a:p>
          <a:p>
            <a:pPr algn="ctr">
              <a:spcBef>
                <a:spcPts val="600"/>
              </a:spcBef>
            </a:pPr>
            <a:r>
              <a:rPr lang="en-US" sz="2400" dirty="0"/>
              <a:t>2</a:t>
            </a:r>
          </a:p>
        </p:txBody>
      </p:sp>
      <p:sp>
        <p:nvSpPr>
          <p:cNvPr id="7" name="Arc 6"/>
          <p:cNvSpPr/>
          <p:nvPr/>
        </p:nvSpPr>
        <p:spPr>
          <a:xfrm rot="10800000">
            <a:off x="4114800" y="2743200"/>
            <a:ext cx="914400" cy="381002"/>
          </a:xfrm>
          <a:prstGeom prst="arc">
            <a:avLst>
              <a:gd name="adj1" fmla="val 10968436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 rot="10800000">
            <a:off x="4114801" y="3886197"/>
            <a:ext cx="914399" cy="381002"/>
          </a:xfrm>
          <a:prstGeom prst="arc">
            <a:avLst>
              <a:gd name="adj1" fmla="val 10804212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4362774" y="3124203"/>
            <a:ext cx="5902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4,5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4343400" y="4267200"/>
            <a:ext cx="5084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77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5029200" y="4667310"/>
            <a:ext cx="12192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500" u="sng" dirty="0" smtClean="0"/>
              <a:t>8 </a:t>
            </a:r>
            <a:r>
              <a:rPr lang="en-US" sz="2500" u="sng" dirty="0"/>
              <a:t>+ 1</a:t>
            </a:r>
          </a:p>
          <a:p>
            <a:pPr algn="ctr">
              <a:spcBef>
                <a:spcPts val="600"/>
              </a:spcBef>
            </a:pPr>
            <a:r>
              <a:rPr lang="en-US" sz="25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1416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/>
      <p:bldP spid="10035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738" y="2168524"/>
            <a:ext cx="8399462" cy="4613275"/>
          </a:xfrm>
        </p:spPr>
        <p:txBody>
          <a:bodyPr/>
          <a:lstStyle/>
          <a:p>
            <a:pPr marL="590550" indent="-590550">
              <a:buFont typeface="Wingdings" pitchFamily="2" charset="2"/>
              <a:buNone/>
            </a:pPr>
            <a:r>
              <a:rPr lang="en-US" dirty="0"/>
              <a:t>No </a:t>
            </a:r>
            <a:r>
              <a:rPr lang="en-US" dirty="0" err="1"/>
              <a:t>urut</a:t>
            </a:r>
            <a:r>
              <a:rPr lang="en-US" dirty="0"/>
              <a:t> : </a:t>
            </a:r>
          </a:p>
          <a:p>
            <a:pPr marL="590550" indent="-590550">
              <a:buFont typeface="Wingdings" pitchFamily="2" charset="2"/>
              <a:buNone/>
            </a:pPr>
            <a:r>
              <a:rPr lang="en-US" dirty="0" smtClean="0"/>
              <a:t>     1       2       </a:t>
            </a:r>
            <a:r>
              <a:rPr lang="en-US" dirty="0"/>
              <a:t>3     </a:t>
            </a:r>
            <a:r>
              <a:rPr lang="en-US" dirty="0" smtClean="0"/>
              <a:t>  4       5       6       7             </a:t>
            </a:r>
            <a:endParaRPr lang="en-US" dirty="0"/>
          </a:p>
          <a:p>
            <a:pPr marL="590550" indent="-590550">
              <a:buFont typeface="Wingdings" pitchFamily="2" charset="2"/>
              <a:buNone/>
            </a:pPr>
            <a:r>
              <a:rPr lang="en-US" dirty="0" err="1"/>
              <a:t>Nilai</a:t>
            </a:r>
            <a:r>
              <a:rPr lang="en-US" dirty="0"/>
              <a:t> :</a:t>
            </a:r>
          </a:p>
          <a:p>
            <a:pPr marL="590550" indent="-590550">
              <a:buFont typeface="Wingdings" pitchFamily="2" charset="2"/>
              <a:buNone/>
            </a:pPr>
            <a:r>
              <a:rPr lang="en-US" dirty="0"/>
              <a:t>    60     66     70     76     78     80     82     </a:t>
            </a:r>
          </a:p>
          <a:p>
            <a:pPr marL="590550" indent="-590550">
              <a:spcBef>
                <a:spcPts val="600"/>
              </a:spcBef>
              <a:buFont typeface="Wingdings" pitchFamily="2" charset="2"/>
              <a:buNone/>
            </a:pPr>
            <a:endParaRPr lang="en-US" sz="1400" i="1" dirty="0" smtClean="0"/>
          </a:p>
          <a:p>
            <a:pPr marL="590550" indent="-590550">
              <a:spcBef>
                <a:spcPts val="600"/>
              </a:spcBef>
              <a:buFont typeface="Wingdings" pitchFamily="2" charset="2"/>
              <a:buNone/>
            </a:pPr>
            <a:r>
              <a:rPr lang="en-US" i="1" dirty="0" err="1" smtClean="0"/>
              <a:t>Letak</a:t>
            </a:r>
            <a:r>
              <a:rPr lang="en-US" i="1" dirty="0" smtClean="0"/>
              <a:t> </a:t>
            </a:r>
            <a:r>
              <a:rPr lang="en-US" i="1" dirty="0"/>
              <a:t>median</a:t>
            </a:r>
            <a:r>
              <a:rPr lang="en-US" dirty="0"/>
              <a:t> : m =         </a:t>
            </a:r>
            <a:r>
              <a:rPr lang="en-US" dirty="0" smtClean="0"/>
              <a:t>=    = </a:t>
            </a:r>
            <a:r>
              <a:rPr lang="en-US" dirty="0"/>
              <a:t>4</a:t>
            </a:r>
            <a:endParaRPr lang="en-US" dirty="0" smtClean="0"/>
          </a:p>
          <a:p>
            <a:pPr marL="590550" indent="-590550">
              <a:spcBef>
                <a:spcPts val="600"/>
              </a:spcBef>
              <a:buFont typeface="Wingdings" pitchFamily="2" charset="2"/>
              <a:buNone/>
            </a:pPr>
            <a:endParaRPr lang="en-US" i="1" dirty="0"/>
          </a:p>
          <a:p>
            <a:pPr marL="590550" indent="-590550">
              <a:spcBef>
                <a:spcPts val="600"/>
              </a:spcBef>
              <a:buFont typeface="Wingdings" pitchFamily="2" charset="2"/>
              <a:buNone/>
            </a:pPr>
            <a:r>
              <a:rPr lang="en-US" i="1" dirty="0" err="1" smtClean="0"/>
              <a:t>Nilai</a:t>
            </a:r>
            <a:r>
              <a:rPr lang="en-US" i="1" dirty="0" smtClean="0"/>
              <a:t> </a:t>
            </a:r>
            <a:r>
              <a:rPr lang="en-US" i="1" dirty="0"/>
              <a:t>median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Xm</a:t>
            </a:r>
            <a:r>
              <a:rPr lang="en-US" dirty="0" smtClean="0"/>
              <a:t> = datake-4 = 76</a:t>
            </a:r>
            <a:endParaRPr lang="en-US" dirty="0"/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457200" y="492125"/>
            <a:ext cx="868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3200" b="1" dirty="0" err="1"/>
              <a:t>Contoh</a:t>
            </a:r>
            <a:r>
              <a:rPr lang="en-US" sz="3200" b="1" dirty="0"/>
              <a:t> </a:t>
            </a:r>
            <a:r>
              <a:rPr lang="id-ID" sz="3200" b="1" dirty="0" smtClean="0"/>
              <a:t>menentukan </a:t>
            </a:r>
            <a:r>
              <a:rPr lang="id-ID" sz="3200" b="1" dirty="0"/>
              <a:t>median dari sekumpulan data </a:t>
            </a:r>
            <a:r>
              <a:rPr lang="sv-SE" sz="3200" b="1" dirty="0">
                <a:solidFill>
                  <a:srgbClr val="C00000"/>
                </a:solidFill>
                <a:latin typeface="Times New Roman" pitchFamily="18" charset="0"/>
              </a:rPr>
              <a:t>GANJIL</a:t>
            </a:r>
            <a:endParaRPr lang="sv-SE" sz="3200" b="1" dirty="0"/>
          </a:p>
        </p:txBody>
      </p: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439738" y="1698625"/>
            <a:ext cx="43608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v-SE" sz="1900" b="1" dirty="0">
                <a:solidFill>
                  <a:srgbClr val="0099FF"/>
                </a:solidFill>
                <a:latin typeface="Times New Roman" pitchFamily="18" charset="0"/>
              </a:rPr>
              <a:t>Cara </a:t>
            </a:r>
            <a:r>
              <a:rPr lang="sv-SE" sz="1900" b="1" dirty="0" smtClean="0">
                <a:solidFill>
                  <a:srgbClr val="0099FF"/>
                </a:solidFill>
                <a:latin typeface="Times New Roman" pitchFamily="18" charset="0"/>
              </a:rPr>
              <a:t>2 : Untuk Data </a:t>
            </a:r>
            <a:r>
              <a:rPr lang="sv-SE" sz="1900" b="1" dirty="0" smtClean="0">
                <a:solidFill>
                  <a:srgbClr val="C00000"/>
                </a:solidFill>
                <a:latin typeface="Times New Roman" pitchFamily="18" charset="0"/>
              </a:rPr>
              <a:t>GANJIL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657600" y="4319081"/>
            <a:ext cx="12192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500" b="1" u="sng" dirty="0" smtClean="0"/>
              <a:t>7 </a:t>
            </a:r>
            <a:r>
              <a:rPr lang="en-US" sz="2500" b="1" u="sng" dirty="0"/>
              <a:t>+ 1</a:t>
            </a:r>
          </a:p>
          <a:p>
            <a:pPr algn="ctr">
              <a:spcBef>
                <a:spcPts val="600"/>
              </a:spcBef>
            </a:pPr>
            <a:r>
              <a:rPr lang="en-US" sz="2500" b="1" dirty="0"/>
              <a:t>2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4876800" y="4319081"/>
            <a:ext cx="6858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500" b="1" u="sng" dirty="0" smtClean="0"/>
              <a:t>8</a:t>
            </a:r>
            <a:endParaRPr lang="en-US" sz="2500" b="1" u="sng" dirty="0"/>
          </a:p>
          <a:p>
            <a:pPr algn="ctr">
              <a:spcBef>
                <a:spcPts val="600"/>
              </a:spcBef>
            </a:pPr>
            <a:r>
              <a:rPr lang="en-US" sz="2500" b="1" dirty="0"/>
              <a:t>2</a:t>
            </a:r>
          </a:p>
        </p:txBody>
      </p:sp>
      <p:sp>
        <p:nvSpPr>
          <p:cNvPr id="2" name="Oval 1"/>
          <p:cNvSpPr/>
          <p:nvPr/>
        </p:nvSpPr>
        <p:spPr>
          <a:xfrm>
            <a:off x="3810000" y="3505200"/>
            <a:ext cx="609600" cy="53340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63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/>
      <p:bldP spid="1003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14313"/>
            <a:ext cx="8715375" cy="928687"/>
          </a:xfrm>
        </p:spPr>
        <p:txBody>
          <a:bodyPr/>
          <a:lstStyle/>
          <a:p>
            <a:pPr eaLnBrk="1" hangingPunct="1"/>
            <a:r>
              <a:rPr lang="en-US" dirty="0" smtClean="0"/>
              <a:t>MEDIAN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/>
              <a:t>data </a:t>
            </a:r>
            <a:r>
              <a:rPr lang="en-US" dirty="0" err="1"/>
              <a:t>berkelompok</a:t>
            </a:r>
            <a:endParaRPr lang="en-US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0725"/>
          </a:xfrm>
        </p:spPr>
        <p:txBody>
          <a:bodyPr/>
          <a:lstStyle/>
          <a:p>
            <a:pPr marL="3673475" indent="-3673475" eaLnBrk="1" hangingPunct="1">
              <a:buFont typeface="Wingdings" pitchFamily="2" charset="2"/>
              <a:buNone/>
            </a:pPr>
            <a:r>
              <a:rPr lang="en-US" sz="2800" dirty="0" smtClean="0"/>
              <a:t>	</a:t>
            </a:r>
          </a:p>
          <a:p>
            <a:pPr marL="3673475" indent="-3673475" eaLnBrk="1" hangingPunct="1">
              <a:buFont typeface="Wingdings" pitchFamily="2" charset="2"/>
              <a:buNone/>
            </a:pPr>
            <a:endParaRPr lang="en-US" sz="2800" dirty="0"/>
          </a:p>
          <a:p>
            <a:pPr marL="3673475" indent="-3673475"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</a:p>
          <a:p>
            <a:pPr marL="3673475" indent="-3673475"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200" u="sng" dirty="0" err="1" smtClean="0"/>
              <a:t>Contoh</a:t>
            </a:r>
            <a:r>
              <a:rPr lang="en-US" sz="2200" dirty="0" smtClean="0"/>
              <a:t> :</a:t>
            </a:r>
          </a:p>
          <a:p>
            <a:pPr marL="3673475" indent="-3673475" eaLnBrk="1" hangingPunct="1">
              <a:buFont typeface="Wingdings" pitchFamily="2" charset="2"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Letak</a:t>
            </a:r>
            <a:r>
              <a:rPr lang="en-US" sz="2200" dirty="0" smtClean="0"/>
              <a:t> median </a:t>
            </a:r>
            <a:r>
              <a:rPr lang="en-US" sz="2200" dirty="0" err="1" smtClean="0"/>
              <a:t>ada</a:t>
            </a:r>
            <a:r>
              <a:rPr lang="en-US" sz="2200" dirty="0" smtClean="0"/>
              <a:t> </a:t>
            </a:r>
            <a:r>
              <a:rPr lang="en-US" sz="2200" dirty="0" err="1" smtClean="0"/>
              <a:t>pada</a:t>
            </a:r>
            <a:r>
              <a:rPr lang="en-US" sz="2200" dirty="0" smtClean="0"/>
              <a:t> data </a:t>
            </a:r>
            <a:r>
              <a:rPr lang="en-US" sz="2200" dirty="0" err="1" smtClean="0"/>
              <a:t>ke</a:t>
            </a:r>
            <a:r>
              <a:rPr lang="en-US" sz="2200" dirty="0" smtClean="0"/>
              <a:t> 30, </a:t>
            </a:r>
            <a:r>
              <a:rPr lang="en-US" sz="2200" dirty="0" err="1" smtClean="0"/>
              <a:t>yaitu</a:t>
            </a:r>
            <a:r>
              <a:rPr lang="en-US" sz="2200" dirty="0" smtClean="0"/>
              <a:t> </a:t>
            </a:r>
            <a:r>
              <a:rPr lang="en-US" sz="2200" dirty="0" err="1" smtClean="0"/>
              <a:t>pada</a:t>
            </a:r>
            <a:r>
              <a:rPr lang="en-US" sz="2200" dirty="0" smtClean="0"/>
              <a:t> interval 61-73, </a:t>
            </a:r>
            <a:r>
              <a:rPr lang="en-US" sz="2200" dirty="0" err="1" smtClean="0"/>
              <a:t>sehingga</a:t>
            </a:r>
            <a:r>
              <a:rPr lang="en-US" sz="2200" dirty="0" smtClean="0"/>
              <a:t> :</a:t>
            </a:r>
          </a:p>
          <a:p>
            <a:pPr marL="3673475" indent="-3673475" eaLnBrk="1" hangingPunct="1">
              <a:buFont typeface="Wingdings" pitchFamily="2" charset="2"/>
              <a:buNone/>
            </a:pPr>
            <a:r>
              <a:rPr lang="en-US" sz="2200" dirty="0" smtClean="0"/>
              <a:t>	</a:t>
            </a:r>
            <a:r>
              <a:rPr lang="en-US" sz="2000" dirty="0" smtClean="0"/>
              <a:t>L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= 60,5</a:t>
            </a:r>
          </a:p>
          <a:p>
            <a:pPr marL="3673475" indent="-3673475" eaLnBrk="1" hangingPunct="1">
              <a:buFont typeface="Wingdings" pitchFamily="2" charset="2"/>
              <a:buNone/>
            </a:pPr>
            <a:r>
              <a:rPr lang="en-US" sz="2000" dirty="0" smtClean="0"/>
              <a:t>	F   = 3+4+4+8 = 19</a:t>
            </a:r>
          </a:p>
          <a:p>
            <a:pPr marL="3673475" indent="-3673475" eaLnBrk="1" hangingPunct="1">
              <a:buFont typeface="Wingdings" pitchFamily="2" charset="2"/>
              <a:buNone/>
            </a:pPr>
            <a:r>
              <a:rPr lang="en-US" sz="2000" dirty="0" smtClean="0"/>
              <a:t>	f   = 12</a:t>
            </a:r>
          </a:p>
        </p:txBody>
      </p:sp>
      <p:graphicFrame>
        <p:nvGraphicFramePr>
          <p:cNvPr id="29760" name="Group 6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351229669"/>
              </p:ext>
            </p:extLst>
          </p:nvPr>
        </p:nvGraphicFramePr>
        <p:xfrm>
          <a:off x="533399" y="3383249"/>
          <a:ext cx="3048001" cy="2788951"/>
        </p:xfrm>
        <a:graphic>
          <a:graphicData uri="http://schemas.openxmlformats.org/drawingml/2006/table">
            <a:tbl>
              <a:tblPr/>
              <a:tblGrid>
                <a:gridCol w="1593123"/>
                <a:gridCol w="1454878"/>
              </a:tblGrid>
              <a:tr h="4114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8" marB="457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978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marT="45738" marB="457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8" marB="457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60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9757" name="Object 61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027973030"/>
              </p:ext>
            </p:extLst>
          </p:nvPr>
        </p:nvGraphicFramePr>
        <p:xfrm>
          <a:off x="4868863" y="5410200"/>
          <a:ext cx="31178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9" name="Equation" r:id="rId3" imgW="2286000" imgH="838080" progId="Equation.3">
                  <p:embed/>
                </p:oleObj>
              </mc:Choice>
              <mc:Fallback>
                <p:oleObj name="Equation" r:id="rId3" imgW="228600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863" y="5410200"/>
                        <a:ext cx="311785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3048000" cy="16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838200" y="4953000"/>
            <a:ext cx="914400" cy="19050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143000"/>
            <a:ext cx="4953000" cy="1828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656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6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6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51816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Modus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data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muncul</a:t>
            </a:r>
            <a:endParaRPr lang="en-US" dirty="0"/>
          </a:p>
          <a:p>
            <a:endParaRPr lang="en-US" sz="1400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/>
              <a:t>data </a:t>
            </a:r>
            <a:r>
              <a:rPr lang="en-US" dirty="0" err="1" smtClean="0"/>
              <a:t>berkelompok</a:t>
            </a:r>
            <a:r>
              <a:rPr lang="en-US" dirty="0" smtClean="0"/>
              <a:t> :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475" y="274638"/>
            <a:ext cx="8492525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3</a:t>
            </a:r>
            <a:r>
              <a:rPr lang="en-US" dirty="0" smtClean="0"/>
              <a:t>. MODUS/MODE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1800"/>
            <a:ext cx="80010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636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385887"/>
          </a:xfrm>
        </p:spPr>
        <p:txBody>
          <a:bodyPr/>
          <a:lstStyle/>
          <a:p>
            <a:pPr eaLnBrk="1" hangingPunct="1"/>
            <a:r>
              <a:rPr lang="en-US" dirty="0" smtClean="0"/>
              <a:t>MODUS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0725"/>
          </a:xfrm>
        </p:spPr>
        <p:txBody>
          <a:bodyPr/>
          <a:lstStyle/>
          <a:p>
            <a:pPr marL="3413125" indent="-3413125" eaLnBrk="1" hangingPunct="1">
              <a:buFont typeface="Wingdings" pitchFamily="2" charset="2"/>
              <a:buNone/>
            </a:pPr>
            <a:r>
              <a:rPr lang="en-US" sz="2800" dirty="0" err="1" smtClean="0"/>
              <a:t>Contoh</a:t>
            </a:r>
            <a:r>
              <a:rPr lang="en-US" sz="2800" dirty="0" smtClean="0"/>
              <a:t> :</a:t>
            </a:r>
          </a:p>
          <a:p>
            <a:pPr marL="3413125" indent="-3413125" eaLnBrk="1" hangingPunct="1">
              <a:buFont typeface="Wingdings" pitchFamily="2" charset="2"/>
              <a:buNone/>
            </a:pPr>
            <a:r>
              <a:rPr lang="en-US" sz="2800" dirty="0" smtClean="0"/>
              <a:t>	Data yang paling </a:t>
            </a:r>
            <a:r>
              <a:rPr lang="en-US" sz="2800" dirty="0" err="1" smtClean="0"/>
              <a:t>sering</a:t>
            </a:r>
            <a:r>
              <a:rPr lang="en-US" sz="2800" dirty="0" smtClean="0"/>
              <a:t> </a:t>
            </a:r>
            <a:r>
              <a:rPr lang="en-US" sz="2800" dirty="0" err="1" smtClean="0"/>
              <a:t>muncul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interval 74-86, </a:t>
            </a:r>
            <a:r>
              <a:rPr lang="en-US" sz="2800" dirty="0" err="1" smtClean="0"/>
              <a:t>sehingga</a:t>
            </a:r>
            <a:r>
              <a:rPr lang="en-US" sz="2800" dirty="0" smtClean="0"/>
              <a:t> :</a:t>
            </a:r>
          </a:p>
          <a:p>
            <a:pPr marL="3413125" indent="-3413125" eaLnBrk="1" hangingPunct="1">
              <a:buFont typeface="Wingdings" pitchFamily="2" charset="2"/>
              <a:buNone/>
            </a:pPr>
            <a:r>
              <a:rPr lang="en-US" sz="2800" dirty="0" smtClean="0"/>
              <a:t>	L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 = 73,5</a:t>
            </a:r>
          </a:p>
          <a:p>
            <a:pPr marL="3413125" indent="-3413125" eaLnBrk="1" hangingPunct="1">
              <a:buFont typeface="Wingdings" pitchFamily="2" charset="2"/>
              <a:buNone/>
            </a:pPr>
            <a:r>
              <a:rPr lang="en-US" sz="2800" dirty="0" smtClean="0"/>
              <a:t>	b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= 23-12 = 11</a:t>
            </a:r>
          </a:p>
          <a:p>
            <a:pPr marL="3413125" indent="-3413125" eaLnBrk="1" hangingPunct="1">
              <a:buFont typeface="Wingdings" pitchFamily="2" charset="2"/>
              <a:buNone/>
            </a:pPr>
            <a:r>
              <a:rPr lang="en-US" sz="2800" dirty="0" smtClean="0"/>
              <a:t>	b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23- 6 =17</a:t>
            </a:r>
          </a:p>
        </p:txBody>
      </p:sp>
      <p:graphicFrame>
        <p:nvGraphicFramePr>
          <p:cNvPr id="34840" name="Group 2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185510564"/>
              </p:ext>
            </p:extLst>
          </p:nvPr>
        </p:nvGraphicFramePr>
        <p:xfrm>
          <a:off x="539750" y="2514600"/>
          <a:ext cx="2876550" cy="3127375"/>
        </p:xfrm>
        <a:graphic>
          <a:graphicData uri="http://schemas.openxmlformats.org/drawingml/2006/table">
            <a:tbl>
              <a:tblPr/>
              <a:tblGrid>
                <a:gridCol w="1530350"/>
                <a:gridCol w="1346200"/>
              </a:tblGrid>
              <a:tr h="7010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091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4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60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4837" name="Object 2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779838" y="5013325"/>
          <a:ext cx="496887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Equation" r:id="rId3" imgW="2095500" imgH="431800" progId="Equation.3">
                  <p:embed/>
                </p:oleObj>
              </mc:Choice>
              <mc:Fallback>
                <p:oleObj name="Equation" r:id="rId3" imgW="2095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013325"/>
                        <a:ext cx="4968875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38200" y="4724400"/>
            <a:ext cx="914400" cy="30480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285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cs typeface="Arial" pitchFamily="34" charset="0"/>
              </a:rPr>
              <a:t>4. KUARTIL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1. </a:t>
            </a:r>
            <a:r>
              <a:rPr lang="en-US" b="1" dirty="0" err="1" smtClean="0"/>
              <a:t>Kuartil</a:t>
            </a:r>
            <a:endParaRPr lang="en-US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   </a:t>
            </a:r>
            <a:r>
              <a:rPr lang="en-US" dirty="0" err="1" smtClean="0"/>
              <a:t>Kelompok</a:t>
            </a:r>
            <a:r>
              <a:rPr lang="en-US" dirty="0" smtClean="0"/>
              <a:t> data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diurutkan</a:t>
            </a:r>
            <a:r>
              <a:rPr lang="en-US" dirty="0" smtClean="0"/>
              <a:t> (</a:t>
            </a:r>
            <a:r>
              <a:rPr lang="en-US" dirty="0" err="1" smtClean="0"/>
              <a:t>membesar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mengecil</a:t>
            </a:r>
            <a:r>
              <a:rPr lang="en-US" dirty="0" smtClean="0"/>
              <a:t>)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	</a:t>
            </a:r>
            <a:endParaRPr lang="en-US" sz="1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	Ada 3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kuartil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(</a:t>
            </a:r>
            <a:r>
              <a:rPr lang="en-US" b="1" dirty="0" smtClean="0"/>
              <a:t>Q</a:t>
            </a:r>
            <a:r>
              <a:rPr lang="en-US" b="1" baseline="-25000" dirty="0" smtClean="0"/>
              <a:t>1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kuartil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, </a:t>
            </a:r>
            <a:r>
              <a:rPr lang="en-US" dirty="0" err="1" smtClean="0"/>
              <a:t>kuartil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(</a:t>
            </a:r>
            <a:r>
              <a:rPr lang="en-US" b="1" dirty="0" smtClean="0"/>
              <a:t>Q</a:t>
            </a:r>
            <a:r>
              <a:rPr lang="en-US" b="1" baseline="-25000" dirty="0" smtClean="0"/>
              <a:t>2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kuartil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kuartil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(</a:t>
            </a:r>
            <a:r>
              <a:rPr lang="en-US" b="1" dirty="0" smtClean="0"/>
              <a:t>Q</a:t>
            </a:r>
            <a:r>
              <a:rPr lang="en-US" b="1" baseline="-25000" dirty="0" smtClean="0"/>
              <a:t>3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kuartil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5200" y="6477000"/>
            <a:ext cx="5638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100" dirty="0"/>
              <a:t>https://www.zenius.net/blog/rumus-kuartil-data-tunggal-dan-data-kelompok</a:t>
            </a:r>
          </a:p>
        </p:txBody>
      </p:sp>
    </p:spTree>
    <p:extLst>
      <p:ext uri="{BB962C8B-B14F-4D97-AF65-F5344CB8AC3E}">
        <p14:creationId xmlns:p14="http://schemas.microsoft.com/office/powerpoint/2010/main" val="283733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3050"/>
            <a:ext cx="8534400" cy="793750"/>
          </a:xfrm>
        </p:spPr>
        <p:txBody>
          <a:bodyPr>
            <a:noAutofit/>
          </a:bodyPr>
          <a:lstStyle/>
          <a:p>
            <a:r>
              <a:rPr lang="id-ID" sz="3000" dirty="0">
                <a:effectLst/>
              </a:rPr>
              <a:t>Rumus Kuartil pada Data </a:t>
            </a:r>
            <a:r>
              <a:rPr lang="id-ID" sz="3000" dirty="0" smtClean="0">
                <a:effectLst/>
              </a:rPr>
              <a:t>Tidak Berkelompok</a:t>
            </a:r>
            <a:endParaRPr lang="id-ID" sz="3000" dirty="0"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791200"/>
            <a:ext cx="4040188" cy="762000"/>
          </a:xfrm>
        </p:spPr>
        <p:txBody>
          <a:bodyPr/>
          <a:lstStyle/>
          <a:p>
            <a:pPr algn="ctr"/>
            <a:r>
              <a:rPr lang="id-ID" b="1" dirty="0"/>
              <a:t>Data Ganjil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791200"/>
            <a:ext cx="4041775" cy="762000"/>
          </a:xfrm>
        </p:spPr>
        <p:txBody>
          <a:bodyPr/>
          <a:lstStyle/>
          <a:p>
            <a:pPr algn="ctr"/>
            <a:r>
              <a:rPr lang="id-ID" b="1" dirty="0"/>
              <a:t>Data Genap</a:t>
            </a:r>
            <a:endParaRPr lang="id-ID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143000"/>
            <a:ext cx="4040188" cy="4243057"/>
          </a:xfrm>
        </p:spPr>
        <p:txBody>
          <a:bodyPr/>
          <a:lstStyle/>
          <a:p>
            <a:r>
              <a:rPr lang="pt-BR" sz="2000" dirty="0"/>
              <a:t>Kuartil untuk n+1 habis dibagi </a:t>
            </a:r>
            <a:r>
              <a:rPr lang="pt-BR" sz="2000" dirty="0" smtClean="0"/>
              <a:t>4</a:t>
            </a:r>
            <a:endParaRPr lang="id-ID" sz="2000" dirty="0" smtClean="0"/>
          </a:p>
          <a:p>
            <a:endParaRPr lang="id-ID" dirty="0"/>
          </a:p>
          <a:p>
            <a:endParaRPr lang="id-ID" dirty="0" smtClean="0"/>
          </a:p>
          <a:p>
            <a:pPr marL="109537" indent="0">
              <a:buNone/>
            </a:pPr>
            <a:endParaRPr lang="id-ID" dirty="0" smtClean="0"/>
          </a:p>
          <a:p>
            <a:pPr marL="109537" indent="0">
              <a:buNone/>
            </a:pPr>
            <a:endParaRPr lang="id-ID" sz="1000" dirty="0"/>
          </a:p>
          <a:p>
            <a:r>
              <a:rPr lang="id-ID" sz="2000" dirty="0"/>
              <a:t>Kuartil untuk n+1 tidak habis dibagi 4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43001"/>
            <a:ext cx="4041775" cy="4267200"/>
          </a:xfrm>
        </p:spPr>
        <p:txBody>
          <a:bodyPr/>
          <a:lstStyle/>
          <a:p>
            <a:r>
              <a:rPr lang="id-ID" sz="2000" dirty="0"/>
              <a:t>Data habis dibagi </a:t>
            </a:r>
            <a:r>
              <a:rPr lang="id-ID" sz="2000" dirty="0" smtClean="0"/>
              <a:t>4</a:t>
            </a:r>
          </a:p>
          <a:p>
            <a:endParaRPr lang="id-ID" sz="2000" dirty="0"/>
          </a:p>
          <a:p>
            <a:endParaRPr lang="id-ID" sz="2000" dirty="0" smtClean="0"/>
          </a:p>
          <a:p>
            <a:endParaRPr lang="id-ID" sz="2000" dirty="0"/>
          </a:p>
          <a:p>
            <a:endParaRPr lang="id-ID" sz="2000" dirty="0" smtClean="0"/>
          </a:p>
          <a:p>
            <a:endParaRPr lang="id-ID" sz="2000" dirty="0"/>
          </a:p>
          <a:p>
            <a:endParaRPr lang="id-ID" sz="2000" dirty="0" smtClean="0"/>
          </a:p>
          <a:p>
            <a:r>
              <a:rPr lang="nn-NO" sz="2000" dirty="0"/>
              <a:t>Data tidak habis dibagi 4</a:t>
            </a:r>
            <a:endParaRPr lang="id-ID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1752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24000"/>
            <a:ext cx="2584615" cy="150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382" y="3733800"/>
            <a:ext cx="2405418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251460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314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dirty="0" smtClean="0">
                <a:effectLst/>
              </a:rPr>
              <a:t>Kuartil </a:t>
            </a:r>
            <a:r>
              <a:rPr lang="id-ID" dirty="0">
                <a:effectLst/>
              </a:rPr>
              <a:t>pada Data </a:t>
            </a:r>
            <a:r>
              <a:rPr lang="id-ID" dirty="0" smtClean="0">
                <a:effectLst/>
              </a:rPr>
              <a:t>Tunggal </a:t>
            </a:r>
            <a:br>
              <a:rPr lang="id-ID" dirty="0" smtClean="0">
                <a:effectLst/>
              </a:rPr>
            </a:br>
            <a:r>
              <a:rPr lang="id-ID" sz="2700" dirty="0" smtClean="0">
                <a:effectLst/>
                <a:latin typeface="Arial Black" pitchFamily="34" charset="0"/>
              </a:rPr>
              <a:t>(</a:t>
            </a:r>
            <a:r>
              <a:rPr lang="id-ID" sz="2700" dirty="0">
                <a:effectLst/>
                <a:latin typeface="Arial Black" pitchFamily="34" charset="0"/>
              </a:rPr>
              <a:t>Tidak </a:t>
            </a:r>
            <a:r>
              <a:rPr lang="id-ID" sz="2700" dirty="0" smtClean="0">
                <a:effectLst/>
                <a:latin typeface="Arial Black" pitchFamily="34" charset="0"/>
              </a:rPr>
              <a:t>Berkelompok)</a:t>
            </a:r>
            <a:endParaRPr lang="id-ID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763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139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313"/>
            <a:ext cx="8486775" cy="1462087"/>
          </a:xfrm>
        </p:spPr>
        <p:txBody>
          <a:bodyPr/>
          <a:lstStyle/>
          <a:p>
            <a:pPr eaLnBrk="1" hangingPunct="1"/>
            <a:r>
              <a:rPr lang="en-US" dirty="0" smtClean="0"/>
              <a:t>KUARTIL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8763000" cy="495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data </a:t>
            </a:r>
            <a:r>
              <a:rPr lang="en-US" sz="2800" dirty="0" err="1" smtClean="0">
                <a:solidFill>
                  <a:srgbClr val="FF0000"/>
                </a:solidFill>
              </a:rPr>
              <a:t>tidak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berkelompok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130675" indent="-4130675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4130675" indent="-4130675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4130675" indent="-4130675" eaLnBrk="1" hangingPunct="1">
              <a:buFont typeface="Wingdings" pitchFamily="2" charset="2"/>
              <a:buNone/>
            </a:pPr>
            <a:endParaRPr lang="en-US" sz="1200" dirty="0" smtClean="0"/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data </a:t>
            </a:r>
            <a:r>
              <a:rPr lang="en-US" sz="2800" dirty="0" err="1" smtClean="0">
                <a:solidFill>
                  <a:srgbClr val="FF0000"/>
                </a:solidFill>
              </a:rPr>
              <a:t>berkelompok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800" dirty="0" smtClean="0"/>
              <a:t>	</a:t>
            </a:r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000" dirty="0" smtClean="0"/>
              <a:t>L</a:t>
            </a:r>
            <a:r>
              <a:rPr lang="en-US" sz="2000" baseline="-25000" dirty="0" smtClean="0"/>
              <a:t>0</a:t>
            </a:r>
            <a:r>
              <a:rPr lang="en-US" sz="2000" dirty="0" smtClean="0"/>
              <a:t> = </a:t>
            </a:r>
            <a:r>
              <a:rPr lang="en-US" sz="2000" dirty="0" err="1" smtClean="0"/>
              <a:t>batas</a:t>
            </a:r>
            <a:r>
              <a:rPr lang="en-US" sz="2000" dirty="0" smtClean="0"/>
              <a:t> </a:t>
            </a:r>
            <a:r>
              <a:rPr lang="en-US" sz="2000" dirty="0" err="1" smtClean="0"/>
              <a:t>bawah</a:t>
            </a:r>
            <a:r>
              <a:rPr lang="en-US" sz="2000" dirty="0" smtClean="0"/>
              <a:t> </a:t>
            </a:r>
            <a:r>
              <a:rPr lang="en-US" sz="2000" dirty="0" err="1" smtClean="0"/>
              <a:t>kelas</a:t>
            </a:r>
            <a:r>
              <a:rPr lang="en-US" sz="2000" dirty="0" smtClean="0"/>
              <a:t> </a:t>
            </a:r>
            <a:r>
              <a:rPr lang="en-US" sz="2000" dirty="0" err="1" smtClean="0"/>
              <a:t>kuartil</a:t>
            </a:r>
            <a:endParaRPr lang="en-US" sz="2000" dirty="0" smtClean="0"/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000" dirty="0" smtClean="0"/>
              <a:t>	F  =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frekuensi</a:t>
            </a:r>
            <a:r>
              <a:rPr lang="en-US" sz="2000" dirty="0" smtClean="0"/>
              <a:t> </a:t>
            </a:r>
            <a:r>
              <a:rPr lang="en-US" sz="2000" dirty="0" err="1" smtClean="0"/>
              <a:t>semua</a:t>
            </a:r>
            <a:endParaRPr lang="en-US" sz="2000" dirty="0" smtClean="0"/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000" dirty="0" smtClean="0"/>
              <a:t>	       </a:t>
            </a:r>
            <a:r>
              <a:rPr lang="en-US" sz="2000" dirty="0" err="1" smtClean="0"/>
              <a:t>kelas</a:t>
            </a:r>
            <a:r>
              <a:rPr lang="en-US" sz="2000" dirty="0" smtClean="0"/>
              <a:t> </a:t>
            </a:r>
            <a:r>
              <a:rPr lang="en-US" sz="2000" dirty="0" err="1" smtClean="0"/>
              <a:t>sebelum</a:t>
            </a:r>
            <a:r>
              <a:rPr lang="en-US" sz="2000" dirty="0" smtClean="0"/>
              <a:t> </a:t>
            </a:r>
            <a:r>
              <a:rPr lang="en-US" sz="2000" dirty="0" err="1" smtClean="0"/>
              <a:t>kelas</a:t>
            </a:r>
            <a:r>
              <a:rPr lang="en-US" sz="2000" dirty="0" smtClean="0"/>
              <a:t> </a:t>
            </a:r>
            <a:r>
              <a:rPr lang="en-US" sz="2000" dirty="0" err="1" smtClean="0"/>
              <a:t>kuartil</a:t>
            </a:r>
            <a:r>
              <a:rPr lang="en-US" sz="2000" dirty="0" smtClean="0"/>
              <a:t> Q</a:t>
            </a:r>
            <a:r>
              <a:rPr lang="en-US" sz="2000" baseline="-25000" dirty="0" smtClean="0"/>
              <a:t>i</a:t>
            </a:r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000" dirty="0" smtClean="0"/>
              <a:t>	f   = </a:t>
            </a:r>
            <a:r>
              <a:rPr lang="en-US" sz="2000" dirty="0" err="1" smtClean="0"/>
              <a:t>frekuensi</a:t>
            </a:r>
            <a:r>
              <a:rPr lang="en-US" sz="2000" dirty="0" smtClean="0"/>
              <a:t> </a:t>
            </a:r>
            <a:r>
              <a:rPr lang="en-US" sz="2000" dirty="0" err="1" smtClean="0"/>
              <a:t>kelas</a:t>
            </a:r>
            <a:r>
              <a:rPr lang="en-US" sz="2000" dirty="0" smtClean="0"/>
              <a:t> </a:t>
            </a:r>
            <a:r>
              <a:rPr lang="en-US" sz="2000" dirty="0" err="1" smtClean="0"/>
              <a:t>kuartil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Q</a:t>
            </a:r>
            <a:r>
              <a:rPr lang="en-US" sz="2000" baseline="-25000" dirty="0" smtClean="0"/>
              <a:t>i</a:t>
            </a:r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000" baseline="-25000" dirty="0"/>
              <a:t>	</a:t>
            </a:r>
            <a:r>
              <a:rPr lang="en-US" sz="2000" dirty="0" smtClean="0"/>
              <a:t>c   = </a:t>
            </a:r>
            <a:r>
              <a:rPr lang="en-US" sz="2000" dirty="0" err="1" smtClean="0"/>
              <a:t>lebar</a:t>
            </a:r>
            <a:r>
              <a:rPr lang="en-US" sz="2000" dirty="0" smtClean="0"/>
              <a:t> </a:t>
            </a:r>
            <a:r>
              <a:rPr lang="en-US" sz="2000" dirty="0" err="1" smtClean="0"/>
              <a:t>kelas</a:t>
            </a:r>
            <a:r>
              <a:rPr lang="en-US" sz="2000" dirty="0" smtClean="0"/>
              <a:t>  </a:t>
            </a:r>
          </a:p>
          <a:p>
            <a:pPr marL="4130675" indent="-4130675" eaLnBrk="1" hangingPunct="1">
              <a:buFont typeface="Wingdings" pitchFamily="2" charset="2"/>
              <a:buNone/>
            </a:pPr>
            <a:r>
              <a:rPr lang="en-US" sz="2000" dirty="0"/>
              <a:t>	</a:t>
            </a:r>
            <a:r>
              <a:rPr lang="en-US" sz="2000" dirty="0" smtClean="0"/>
              <a:t>n   =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dat</a:t>
            </a:r>
            <a:r>
              <a:rPr lang="en-US" sz="2000" dirty="0"/>
              <a:t>a</a:t>
            </a:r>
            <a:endParaRPr lang="en-US" sz="2000" dirty="0" smtClean="0"/>
          </a:p>
        </p:txBody>
      </p:sp>
      <p:graphicFrame>
        <p:nvGraphicFramePr>
          <p:cNvPr id="583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195513" y="2276475"/>
          <a:ext cx="3455987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" name="Equation" r:id="rId3" imgW="1866090" imgH="393529" progId="Equation.3">
                  <p:embed/>
                </p:oleObj>
              </mc:Choice>
              <mc:Fallback>
                <p:oleObj name="Equation" r:id="rId3" imgW="186609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276475"/>
                        <a:ext cx="3455987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827088" y="3860800"/>
          <a:ext cx="3455987" cy="1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" name="Equation" r:id="rId5" imgW="1765300" imgH="787400" progId="Equation.3">
                  <p:embed/>
                </p:oleObj>
              </mc:Choice>
              <mc:Fallback>
                <p:oleObj name="Equation" r:id="rId5" imgW="17653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860800"/>
                        <a:ext cx="3455987" cy="154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7160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08738"/>
            <a:ext cx="479425" cy="365125"/>
          </a:xfrm>
          <a:noFill/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F0931AD-B962-4720-A86D-B035FC295EEE}" type="slidenum">
              <a:rPr lang="en-US"/>
              <a:pPr eaLnBrk="1" hangingPunct="1"/>
              <a:t>19</a:t>
            </a:fld>
            <a:endParaRPr lang="en-US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762000" y="6858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accent1"/>
                </a:solidFill>
              </a:rPr>
              <a:t>UKURAN </a:t>
            </a:r>
            <a:r>
              <a:rPr lang="en-US" sz="2400" b="1" dirty="0" smtClean="0">
                <a:solidFill>
                  <a:schemeClr val="accent1"/>
                </a:solidFill>
              </a:rPr>
              <a:t>LETAK : </a:t>
            </a:r>
            <a:r>
              <a:rPr lang="en-US" sz="2400" b="1" dirty="0">
                <a:solidFill>
                  <a:schemeClr val="accent1"/>
                </a:solidFill>
              </a:rPr>
              <a:t>KUARTIL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528888" y="2114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914400" y="1219200"/>
            <a:ext cx="7848600" cy="326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sz="2000" b="1" dirty="0" err="1"/>
              <a:t>Definisi</a:t>
            </a:r>
            <a:r>
              <a:rPr lang="en-US" sz="2000" b="1" dirty="0"/>
              <a:t>:</a:t>
            </a:r>
          </a:p>
          <a:p>
            <a:pPr eaLnBrk="1" hangingPunct="1"/>
            <a:r>
              <a:rPr lang="en-US" sz="2200" dirty="0" err="1">
                <a:solidFill>
                  <a:srgbClr val="C00000"/>
                </a:solidFill>
              </a:rPr>
              <a:t>Kuartil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ukuran</a:t>
            </a:r>
            <a:r>
              <a:rPr lang="en-US" sz="2200" dirty="0"/>
              <a:t> </a:t>
            </a:r>
            <a:r>
              <a:rPr lang="en-US" sz="2200" dirty="0" err="1"/>
              <a:t>letak</a:t>
            </a:r>
            <a:r>
              <a:rPr lang="en-US" sz="2200" dirty="0"/>
              <a:t> yang </a:t>
            </a:r>
            <a:r>
              <a:rPr lang="en-US" sz="2200" dirty="0" err="1"/>
              <a:t>membagi</a:t>
            </a:r>
            <a:r>
              <a:rPr lang="en-US" sz="2200" dirty="0"/>
              <a:t> 4 </a:t>
            </a:r>
            <a:r>
              <a:rPr lang="en-US" sz="2200" dirty="0" err="1"/>
              <a:t>bagian</a:t>
            </a:r>
            <a:r>
              <a:rPr lang="en-US" sz="2200" dirty="0"/>
              <a:t> yang </a:t>
            </a:r>
            <a:r>
              <a:rPr lang="en-US" sz="2200" dirty="0" err="1"/>
              <a:t>sama</a:t>
            </a:r>
            <a:r>
              <a:rPr lang="en-US" sz="2200" dirty="0"/>
              <a:t>. K1 </a:t>
            </a:r>
            <a:r>
              <a:rPr lang="en-US" sz="2200" dirty="0" err="1"/>
              <a:t>sampai</a:t>
            </a:r>
            <a:r>
              <a:rPr lang="en-US" sz="2200" dirty="0"/>
              <a:t> 25% data, K2 </a:t>
            </a:r>
            <a:r>
              <a:rPr lang="en-US" sz="2200" dirty="0" err="1"/>
              <a:t>sampai</a:t>
            </a:r>
            <a:r>
              <a:rPr lang="en-US" sz="2200" dirty="0"/>
              <a:t> 50% </a:t>
            </a:r>
            <a:r>
              <a:rPr lang="en-US" sz="2200" dirty="0" err="1"/>
              <a:t>dan</a:t>
            </a:r>
            <a:r>
              <a:rPr lang="en-US" sz="2200" dirty="0"/>
              <a:t> K3 </a:t>
            </a:r>
            <a:r>
              <a:rPr lang="en-US" sz="2200" dirty="0" err="1"/>
              <a:t>sampai</a:t>
            </a:r>
            <a:r>
              <a:rPr lang="en-US" sz="2200" dirty="0"/>
              <a:t> 75%.</a:t>
            </a:r>
          </a:p>
          <a:p>
            <a:pPr eaLnBrk="1" hangingPunct="1"/>
            <a:endParaRPr lang="en-US" sz="1200" dirty="0"/>
          </a:p>
          <a:p>
            <a:pPr eaLnBrk="1" hangingPunct="1"/>
            <a:r>
              <a:rPr lang="en-US" sz="2000" b="1" dirty="0" err="1">
                <a:solidFill>
                  <a:schemeClr val="accent1"/>
                </a:solidFill>
              </a:rPr>
              <a:t>Rumus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letak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kuartil</a:t>
            </a:r>
            <a:r>
              <a:rPr lang="en-US" sz="2000" b="1" dirty="0">
                <a:solidFill>
                  <a:schemeClr val="accent1"/>
                </a:solidFill>
              </a:rPr>
              <a:t>:</a:t>
            </a:r>
          </a:p>
          <a:p>
            <a:pPr eaLnBrk="1" hangingPunct="1"/>
            <a:endParaRPr lang="en-US" sz="1600" b="1" dirty="0"/>
          </a:p>
          <a:p>
            <a:pPr eaLnBrk="1" hangingPunct="1"/>
            <a:r>
              <a:rPr lang="en-US" sz="1600" b="1" dirty="0"/>
              <a:t>DATA TIDAK BERKELOMPOK		DATA BERKELOMPOK</a:t>
            </a:r>
          </a:p>
          <a:p>
            <a:pPr eaLnBrk="1" hangingPunct="1"/>
            <a:r>
              <a:rPr lang="en-US" sz="1600" b="1" dirty="0"/>
              <a:t>	K1	= [1(n + 1)]/4			1n/4</a:t>
            </a:r>
          </a:p>
          <a:p>
            <a:pPr eaLnBrk="1" hangingPunct="1"/>
            <a:r>
              <a:rPr lang="en-US" sz="1600" b="1" dirty="0"/>
              <a:t>	K2	= [2(n + 1)]/4			2n/4</a:t>
            </a:r>
          </a:p>
          <a:p>
            <a:pPr eaLnBrk="1" hangingPunct="1"/>
            <a:r>
              <a:rPr lang="en-US" sz="1600" b="1" dirty="0"/>
              <a:t>	K3	= [3(n + 1)]/4			3n/4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3571875" y="2547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15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141118"/>
              </p:ext>
            </p:extLst>
          </p:nvPr>
        </p:nvGraphicFramePr>
        <p:xfrm>
          <a:off x="2209800" y="4572000"/>
          <a:ext cx="5257800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9" r:id="rId3" imgW="2000250" imgH="1762125" progId="Excel.Chart.8">
                  <p:embed/>
                </p:oleObj>
              </mc:Choice>
              <mc:Fallback>
                <p:oleObj r:id="rId3" imgW="2000250" imgH="176212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572000"/>
                        <a:ext cx="5257800" cy="176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0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en-US" dirty="0" err="1" smtClean="0"/>
              <a:t>Contoh</a:t>
            </a:r>
            <a:r>
              <a:rPr lang="en-US" dirty="0" smtClean="0"/>
              <a:t> KUARTIL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4275" y="1524000"/>
            <a:ext cx="8797325" cy="4606925"/>
          </a:xfrm>
        </p:spPr>
        <p:txBody>
          <a:bodyPr/>
          <a:lstStyle/>
          <a:p>
            <a:pPr marL="3946525" indent="-3946525" eaLnBrk="1" hangingPunct="1">
              <a:spcAft>
                <a:spcPts val="600"/>
              </a:spcAft>
              <a:buFont typeface="Wingdings" pitchFamily="2" charset="2"/>
              <a:buNone/>
            </a:pPr>
            <a:r>
              <a:rPr lang="en-US" sz="2800" dirty="0" err="1" smtClean="0"/>
              <a:t>Cermati</a:t>
            </a:r>
            <a:r>
              <a:rPr lang="en-US" sz="2800" dirty="0" smtClean="0"/>
              <a:t> data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tabel</a:t>
            </a:r>
            <a:r>
              <a:rPr lang="en-US" sz="2800" dirty="0" smtClean="0"/>
              <a:t> </a:t>
            </a:r>
            <a:r>
              <a:rPr lang="en-US" sz="2800" dirty="0" err="1" smtClean="0"/>
              <a:t>berikut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: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 smtClean="0"/>
              <a:t>                                              Q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err="1" smtClean="0"/>
              <a:t>membagi</a:t>
            </a:r>
            <a:r>
              <a:rPr lang="en-US" sz="2000" dirty="0" smtClean="0"/>
              <a:t> data 25 % =0,25x60= 15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Q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</a:t>
            </a:r>
            <a:r>
              <a:rPr lang="en-US" sz="2000" dirty="0" err="1" smtClean="0"/>
              <a:t>membagi</a:t>
            </a:r>
            <a:r>
              <a:rPr lang="en-US" sz="2000" dirty="0" smtClean="0"/>
              <a:t> data 50 % =0,50x60= 30 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Q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</a:t>
            </a:r>
            <a:r>
              <a:rPr lang="en-US" sz="2000" dirty="0" err="1" smtClean="0"/>
              <a:t>membagi</a:t>
            </a:r>
            <a:r>
              <a:rPr lang="en-US" sz="2000" dirty="0" smtClean="0"/>
              <a:t> data 75 % =0,75x60= 45</a:t>
            </a:r>
          </a:p>
          <a:p>
            <a:pPr marL="3946525" indent="-3946525" eaLnBrk="1" hangingPunct="1">
              <a:buFont typeface="Wingdings" pitchFamily="2" charset="2"/>
              <a:buNone/>
            </a:pPr>
            <a:endParaRPr lang="en-US" sz="2000" dirty="0" smtClean="0"/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Sehingga</a:t>
            </a:r>
            <a:r>
              <a:rPr lang="en-US" sz="2000" dirty="0" smtClean="0"/>
              <a:t>  </a:t>
            </a:r>
            <a:r>
              <a:rPr lang="en-US" sz="2000" dirty="0" err="1" smtClean="0"/>
              <a:t>dihitung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frekuensinya</a:t>
            </a:r>
            <a:r>
              <a:rPr lang="en-US" sz="2000" dirty="0" smtClean="0"/>
              <a:t>:</a:t>
            </a:r>
          </a:p>
          <a:p>
            <a:pPr marL="3946525" indent="-3946525" eaLnBrk="1" hangingPunct="1">
              <a:buFont typeface="Wingdings" pitchFamily="2" charset="2"/>
              <a:buNone/>
            </a:pPr>
            <a:endParaRPr lang="en-US" sz="1200" dirty="0" smtClean="0"/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00B0F0"/>
                </a:solidFill>
              </a:rPr>
              <a:t>Q</a:t>
            </a:r>
            <a:r>
              <a:rPr lang="en-US" sz="2000" baseline="-25000" dirty="0" smtClean="0">
                <a:solidFill>
                  <a:srgbClr val="00B0F0"/>
                </a:solidFill>
              </a:rPr>
              <a:t>1</a:t>
            </a:r>
            <a:r>
              <a:rPr lang="en-US" sz="2000" dirty="0" smtClean="0"/>
              <a:t> </a:t>
            </a:r>
            <a:r>
              <a:rPr lang="en-US" sz="2000" dirty="0" err="1" smtClean="0"/>
              <a:t>terletak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48-60 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Q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/>
              <a:t> </a:t>
            </a:r>
            <a:r>
              <a:rPr lang="en-US" sz="2000" dirty="0" err="1" smtClean="0"/>
              <a:t>terletak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61-73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00B050"/>
                </a:solidFill>
              </a:rPr>
              <a:t>Q</a:t>
            </a:r>
            <a:r>
              <a:rPr lang="en-US" sz="2000" baseline="-25000" dirty="0" smtClean="0">
                <a:solidFill>
                  <a:srgbClr val="00B050"/>
                </a:solidFill>
              </a:rPr>
              <a:t>3</a:t>
            </a:r>
            <a:r>
              <a:rPr lang="en-US" sz="2000" dirty="0" smtClean="0"/>
              <a:t> </a:t>
            </a:r>
            <a:r>
              <a:rPr lang="en-US" sz="2000" dirty="0" err="1" smtClean="0"/>
              <a:t>terletak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74-86</a:t>
            </a:r>
          </a:p>
        </p:txBody>
      </p:sp>
      <p:graphicFrame>
        <p:nvGraphicFramePr>
          <p:cNvPr id="61490" name="Group 5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35286918"/>
              </p:ext>
            </p:extLst>
          </p:nvPr>
        </p:nvGraphicFramePr>
        <p:xfrm>
          <a:off x="228600" y="2205038"/>
          <a:ext cx="3671888" cy="3151530"/>
        </p:xfrm>
        <a:graphic>
          <a:graphicData uri="http://schemas.openxmlformats.org/drawingml/2006/table">
            <a:tbl>
              <a:tblPr/>
              <a:tblGrid>
                <a:gridCol w="1152525"/>
                <a:gridCol w="1150938"/>
                <a:gridCol w="1368425"/>
              </a:tblGrid>
              <a:tr h="1005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 Tengah (X)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40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4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3" marB="457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60</a:t>
                      </a:r>
                    </a:p>
                  </a:txBody>
                  <a:tcPr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63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smtClean="0"/>
              <a:t>: KUARTIL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561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Q</a:t>
            </a:r>
            <a:r>
              <a:rPr lang="en-US" sz="2800" baseline="-25000" dirty="0" smtClean="0">
                <a:solidFill>
                  <a:srgbClr val="00B0F0"/>
                </a:solidFill>
              </a:rPr>
              <a:t>1</a:t>
            </a:r>
            <a:r>
              <a:rPr lang="en-US" sz="2800" dirty="0" smtClean="0"/>
              <a:t>, </a:t>
            </a:r>
            <a:r>
              <a:rPr lang="en-US" sz="2800" dirty="0" err="1" smtClean="0"/>
              <a:t>maka</a:t>
            </a:r>
            <a:r>
              <a:rPr lang="en-US" sz="2800" dirty="0" smtClean="0"/>
              <a:t> :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Q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/>
              <a:t>, </a:t>
            </a:r>
            <a:r>
              <a:rPr lang="en-US" sz="2800" dirty="0" err="1" smtClean="0"/>
              <a:t>maka</a:t>
            </a:r>
            <a:r>
              <a:rPr lang="en-US" sz="2800" dirty="0" smtClean="0"/>
              <a:t> :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Q</a:t>
            </a:r>
            <a:r>
              <a:rPr lang="en-US" sz="2800" baseline="-25000" dirty="0" smtClean="0">
                <a:solidFill>
                  <a:srgbClr val="00B050"/>
                </a:solidFill>
              </a:rPr>
              <a:t>3</a:t>
            </a:r>
            <a:r>
              <a:rPr lang="en-US" sz="2800" dirty="0" smtClean="0"/>
              <a:t>, </a:t>
            </a:r>
            <a:r>
              <a:rPr lang="en-US" sz="2800" dirty="0" err="1" smtClean="0"/>
              <a:t>maka</a:t>
            </a:r>
            <a:r>
              <a:rPr lang="en-US" sz="2800" dirty="0" smtClean="0"/>
              <a:t> :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</p:txBody>
      </p:sp>
      <p:graphicFrame>
        <p:nvGraphicFramePr>
          <p:cNvPr id="6451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492500" y="1484313"/>
          <a:ext cx="3240088" cy="138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5" name="Equation" r:id="rId3" imgW="1841500" imgH="787400" progId="Equation.3">
                  <p:embed/>
                </p:oleObj>
              </mc:Choice>
              <mc:Fallback>
                <p:oleObj name="Equation" r:id="rId3" imgW="18415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484313"/>
                        <a:ext cx="3240088" cy="1382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8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563938" y="3201988"/>
          <a:ext cx="3816350" cy="144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6" name="Equation" r:id="rId5" imgW="2082800" imgH="787400" progId="Equation.3">
                  <p:embed/>
                </p:oleObj>
              </mc:Choice>
              <mc:Fallback>
                <p:oleObj name="Equation" r:id="rId5" imgW="20828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3201988"/>
                        <a:ext cx="3816350" cy="144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0" name="Object 8"/>
          <p:cNvGraphicFramePr>
            <a:graphicFrameLocks noChangeAspect="1"/>
          </p:cNvGraphicFramePr>
          <p:nvPr/>
        </p:nvGraphicFramePr>
        <p:xfrm>
          <a:off x="3592513" y="4797425"/>
          <a:ext cx="4003675" cy="1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7" name="Equation" r:id="rId7" imgW="2044700" imgH="787400" progId="Equation.3">
                  <p:embed/>
                </p:oleObj>
              </mc:Choice>
              <mc:Fallback>
                <p:oleObj name="Equation" r:id="rId7" imgW="20447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3" y="4797425"/>
                        <a:ext cx="4003675" cy="154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1126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458200" cy="685800"/>
          </a:xfrm>
        </p:spPr>
        <p:txBody>
          <a:bodyPr/>
          <a:lstStyle/>
          <a:p>
            <a:pPr eaLnBrk="1" hangingPunct="1"/>
            <a:r>
              <a:rPr lang="en-US" sz="3400" dirty="0" smtClean="0"/>
              <a:t>5. DESIL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199"/>
            <a:ext cx="8610600" cy="5715001"/>
          </a:xfrm>
        </p:spPr>
        <p:txBody>
          <a:bodyPr/>
          <a:lstStyle/>
          <a:p>
            <a:pPr marL="441325" indent="-441325" eaLnBrk="1" hangingPunct="1">
              <a:buFont typeface="Wingdings" pitchFamily="2" charset="2"/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Desil</a:t>
            </a:r>
            <a:r>
              <a:rPr lang="en-US" sz="2400" b="1" dirty="0" smtClean="0">
                <a:solidFill>
                  <a:srgbClr val="FF0000"/>
                </a:solidFill>
              </a:rPr>
              <a:t> :</a:t>
            </a:r>
          </a:p>
          <a:p>
            <a:pPr marL="441325" indent="-441325" eaLnBrk="1" hangingPunct="1">
              <a:buFont typeface="Wingdings" pitchFamily="2" charset="2"/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data yang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diurutkan</a:t>
            </a:r>
            <a:r>
              <a:rPr lang="en-US" sz="2400" dirty="0" smtClean="0"/>
              <a:t>  (</a:t>
            </a:r>
            <a:r>
              <a:rPr lang="en-US" sz="2400" dirty="0" err="1" smtClean="0"/>
              <a:t>membesar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mengecil</a:t>
            </a:r>
            <a:r>
              <a:rPr lang="en-US" sz="2400" dirty="0" smtClean="0"/>
              <a:t>) </a:t>
            </a:r>
            <a:r>
              <a:rPr lang="en-US" sz="2400" dirty="0" err="1" smtClean="0"/>
              <a:t>dibagi</a:t>
            </a:r>
            <a:r>
              <a:rPr lang="en-US" sz="2400" dirty="0" smtClean="0"/>
              <a:t> </a:t>
            </a:r>
            <a:r>
              <a:rPr lang="en-US" sz="2400" dirty="0" err="1" smtClean="0"/>
              <a:t>sepuluh</a:t>
            </a:r>
            <a:r>
              <a:rPr lang="en-US" sz="2400" dirty="0" smtClean="0"/>
              <a:t> </a:t>
            </a:r>
            <a:r>
              <a:rPr lang="en-US" sz="2400" dirty="0" err="1" smtClean="0"/>
              <a:t>bagian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besar</a:t>
            </a:r>
            <a:r>
              <a:rPr lang="en-US" sz="2400" dirty="0" smtClean="0"/>
              <a:t>.</a:t>
            </a:r>
          </a:p>
          <a:p>
            <a:pPr marL="441325" indent="-441325" eaLnBrk="1" hangingPunct="1">
              <a:buFont typeface="Wingdings" pitchFamily="2" charset="2"/>
              <a:buNone/>
            </a:pPr>
            <a:endParaRPr lang="en-US" sz="10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2514600"/>
            <a:ext cx="8650288" cy="40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Untuk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data </a:t>
            </a:r>
            <a:r>
              <a:rPr kumimoji="0" lang="en-US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tidak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berkelompok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Untuk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data </a:t>
            </a:r>
            <a:r>
              <a:rPr kumimoji="0" lang="en-US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berkelompok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	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0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batas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bawah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kelas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desil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D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</a:t>
            </a: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	   F 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jumlah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frekuensi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semua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	         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kelas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sebelum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kelas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desil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D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</a:t>
            </a: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	   f 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frekuensi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kelas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desil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D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</a:t>
            </a:r>
          </a:p>
          <a:p>
            <a:pPr marL="4130675" lvl="0" indent="-4130675" eaLnBrk="1" hangingPunct="1">
              <a:spcBef>
                <a:spcPts val="400"/>
              </a:spcBef>
              <a:buClr>
                <a:srgbClr val="D34817"/>
              </a:buClr>
              <a:buSzPct val="68000"/>
              <a:buNone/>
            </a:pPr>
            <a:r>
              <a:rPr lang="en-US" sz="2000" dirty="0" smtClean="0">
                <a:solidFill>
                  <a:prstClr val="black"/>
                </a:solidFill>
              </a:rPr>
              <a:t>	     c  </a:t>
            </a:r>
            <a:r>
              <a:rPr lang="en-US" sz="2000" dirty="0">
                <a:solidFill>
                  <a:prstClr val="black"/>
                </a:solidFill>
              </a:rPr>
              <a:t>= </a:t>
            </a:r>
            <a:r>
              <a:rPr lang="en-US" sz="2000" dirty="0" err="1">
                <a:solidFill>
                  <a:prstClr val="black"/>
                </a:solidFill>
              </a:rPr>
              <a:t>lebar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kelas</a:t>
            </a:r>
            <a:r>
              <a:rPr lang="en-US" sz="2000" dirty="0">
                <a:solidFill>
                  <a:prstClr val="black"/>
                </a:solidFill>
              </a:rPr>
              <a:t>  </a:t>
            </a:r>
          </a:p>
          <a:p>
            <a:pPr marL="4130675" lvl="0" indent="-4130675" eaLnBrk="1" hangingPunct="1">
              <a:spcBef>
                <a:spcPts val="400"/>
              </a:spcBef>
              <a:buClr>
                <a:srgbClr val="D34817"/>
              </a:buClr>
              <a:buSzPct val="68000"/>
              <a:buNone/>
            </a:pPr>
            <a:r>
              <a:rPr lang="en-US" sz="2000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</a:rPr>
              <a:t>     n  </a:t>
            </a:r>
            <a:r>
              <a:rPr lang="en-US" sz="2000" dirty="0">
                <a:solidFill>
                  <a:prstClr val="black"/>
                </a:solidFill>
              </a:rPr>
              <a:t>= </a:t>
            </a:r>
            <a:r>
              <a:rPr lang="en-US" sz="2000" dirty="0" err="1">
                <a:solidFill>
                  <a:prstClr val="black"/>
                </a:solidFill>
              </a:rPr>
              <a:t>jumlah</a:t>
            </a:r>
            <a:r>
              <a:rPr lang="en-US" sz="2000" dirty="0">
                <a:solidFill>
                  <a:prstClr val="black"/>
                </a:solidFill>
              </a:rPr>
              <a:t> data</a:t>
            </a:r>
          </a:p>
          <a:p>
            <a:pPr marL="4313238" marR="0" lvl="0" indent="-43132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807753"/>
              </p:ext>
            </p:extLst>
          </p:nvPr>
        </p:nvGraphicFramePr>
        <p:xfrm>
          <a:off x="793750" y="3100388"/>
          <a:ext cx="451961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" name="Equation" r:id="rId3" imgW="2438280" imgH="419040" progId="Equation.3">
                  <p:embed/>
                </p:oleObj>
              </mc:Choice>
              <mc:Fallback>
                <p:oleObj name="Equation" r:id="rId3" imgW="2438280" imgH="419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3100388"/>
                        <a:ext cx="4519613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556276"/>
              </p:ext>
            </p:extLst>
          </p:nvPr>
        </p:nvGraphicFramePr>
        <p:xfrm>
          <a:off x="134938" y="4662488"/>
          <a:ext cx="4673600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" name="Equation" r:id="rId5" imgW="2387520" imgH="850680" progId="Equation.3">
                  <p:embed/>
                </p:oleObj>
              </mc:Choice>
              <mc:Fallback>
                <p:oleObj name="Equation" r:id="rId5" imgW="2387520" imgH="8506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8" y="4662488"/>
                        <a:ext cx="4673600" cy="166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7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7000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DESIL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pPr marL="1371600" indent="-3946525" eaLnBrk="1" hangingPunct="1">
              <a:buFont typeface="Wingdings" pitchFamily="2" charset="2"/>
              <a:buNone/>
            </a:pPr>
            <a:r>
              <a:rPr lang="en-US" sz="2400" dirty="0" err="1" smtClean="0"/>
              <a:t>Contoh</a:t>
            </a:r>
            <a:r>
              <a:rPr lang="en-US" sz="2400" dirty="0" smtClean="0"/>
              <a:t> : </a:t>
            </a:r>
            <a:r>
              <a:rPr lang="en-US" sz="2400" dirty="0" err="1" smtClean="0"/>
              <a:t>Tentukan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Desil</a:t>
            </a:r>
            <a:r>
              <a:rPr lang="en-US" sz="2400" dirty="0" smtClean="0"/>
              <a:t> 3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Desil</a:t>
            </a:r>
            <a:r>
              <a:rPr lang="en-US" sz="2400" dirty="0" smtClean="0"/>
              <a:t> 7 </a:t>
            </a:r>
            <a:r>
              <a:rPr lang="en-US" sz="2400" dirty="0" err="1" smtClean="0"/>
              <a:t>dari</a:t>
            </a:r>
            <a:r>
              <a:rPr lang="en-US" sz="2400" dirty="0" smtClean="0"/>
              <a:t> data </a:t>
            </a:r>
            <a:r>
              <a:rPr lang="en-US" sz="2400" dirty="0" err="1" smtClean="0"/>
              <a:t>tabel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  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1200" dirty="0" smtClean="0"/>
              <a:t>	</a:t>
            </a:r>
            <a:r>
              <a:rPr lang="en-US" sz="2400" dirty="0" smtClean="0"/>
              <a:t>D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err="1" smtClean="0"/>
              <a:t>bagian</a:t>
            </a:r>
            <a:r>
              <a:rPr lang="en-US" sz="2400" dirty="0" smtClean="0"/>
              <a:t> data 30%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200" b="1" dirty="0" smtClean="0"/>
              <a:t>D</a:t>
            </a:r>
            <a:r>
              <a:rPr lang="en-US" sz="2200" b="1" baseline="-25000" dirty="0" smtClean="0"/>
              <a:t>3</a:t>
            </a:r>
            <a:r>
              <a:rPr lang="en-US" sz="2200" b="1" dirty="0" smtClean="0"/>
              <a:t> data </a:t>
            </a:r>
            <a:r>
              <a:rPr lang="en-US" sz="2200" b="1" dirty="0" err="1" smtClean="0"/>
              <a:t>ke</a:t>
            </a:r>
            <a:r>
              <a:rPr lang="en-US" sz="2200" b="1" dirty="0" smtClean="0"/>
              <a:t> =30/100 (60) = 18</a:t>
            </a:r>
          </a:p>
          <a:p>
            <a:pPr marL="3946525" indent="-3946525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sz="2400" dirty="0" smtClean="0"/>
              <a:t>	D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</a:t>
            </a:r>
            <a:r>
              <a:rPr lang="en-US" sz="2400" dirty="0" err="1" smtClean="0"/>
              <a:t>bagian</a:t>
            </a:r>
            <a:r>
              <a:rPr lang="en-US" sz="2400" dirty="0" smtClean="0"/>
              <a:t> data 70%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200" b="1" dirty="0" smtClean="0"/>
              <a:t>D</a:t>
            </a:r>
            <a:r>
              <a:rPr lang="en-US" sz="2200" b="1" baseline="-25000" dirty="0" smtClean="0"/>
              <a:t>7</a:t>
            </a:r>
            <a:r>
              <a:rPr lang="en-US" sz="2200" b="1" dirty="0" smtClean="0"/>
              <a:t> </a:t>
            </a:r>
            <a:r>
              <a:rPr lang="en-US" sz="2200" b="1" dirty="0"/>
              <a:t>data </a:t>
            </a:r>
            <a:r>
              <a:rPr lang="en-US" sz="2200" b="1" dirty="0" err="1"/>
              <a:t>ke</a:t>
            </a:r>
            <a:r>
              <a:rPr lang="en-US" sz="2200" b="1" dirty="0"/>
              <a:t> </a:t>
            </a:r>
            <a:r>
              <a:rPr lang="en-US" sz="2200" b="1" dirty="0" smtClean="0"/>
              <a:t>= 70/100 (60) = 42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800" dirty="0" smtClean="0"/>
              <a:t>	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:</a:t>
            </a:r>
          </a:p>
          <a:p>
            <a:pPr marL="3946525" indent="-3946525" eaLnBrk="1" hangingPunct="1">
              <a:buFont typeface="Wingdings" pitchFamily="2" charset="2"/>
              <a:buNone/>
            </a:pPr>
            <a:endParaRPr lang="en-US" sz="1000" dirty="0" smtClean="0"/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 smtClean="0"/>
              <a:t>	D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48-60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 smtClean="0"/>
              <a:t>	D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74-86</a:t>
            </a:r>
          </a:p>
        </p:txBody>
      </p:sp>
      <p:graphicFrame>
        <p:nvGraphicFramePr>
          <p:cNvPr id="69656" name="Group 2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84189160"/>
              </p:ext>
            </p:extLst>
          </p:nvPr>
        </p:nvGraphicFramePr>
        <p:xfrm>
          <a:off x="457200" y="1981200"/>
          <a:ext cx="3600450" cy="3167063"/>
        </p:xfrm>
        <a:graphic>
          <a:graphicData uri="http://schemas.openxmlformats.org/drawingml/2006/table">
            <a:tbl>
              <a:tblPr/>
              <a:tblGrid>
                <a:gridCol w="1130300"/>
                <a:gridCol w="1128712"/>
                <a:gridCol w="1341438"/>
              </a:tblGrid>
              <a:tr h="1011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Tengah (X)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5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178257"/>
              </p:ext>
            </p:extLst>
          </p:nvPr>
        </p:nvGraphicFramePr>
        <p:xfrm>
          <a:off x="838200" y="5257800"/>
          <a:ext cx="3886199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" name="Equation" r:id="rId3" imgW="2133600" imgH="787400" progId="Equation.3">
                  <p:embed/>
                </p:oleObj>
              </mc:Choice>
              <mc:Fallback>
                <p:oleObj name="Equation" r:id="rId3" imgW="2133600" imgH="787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257800"/>
                        <a:ext cx="3886199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668897"/>
              </p:ext>
            </p:extLst>
          </p:nvPr>
        </p:nvGraphicFramePr>
        <p:xfrm>
          <a:off x="5029200" y="5181600"/>
          <a:ext cx="36576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" name="Equation" r:id="rId5" imgW="2082800" imgH="787400" progId="Equation.3">
                  <p:embed/>
                </p:oleObj>
              </mc:Choice>
              <mc:Fallback>
                <p:oleObj name="Equation" r:id="rId5" imgW="2082800" imgH="787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181600"/>
                        <a:ext cx="36576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22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534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6. PERSENTIL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5486400"/>
          </a:xfrm>
        </p:spPr>
        <p:txBody>
          <a:bodyPr/>
          <a:lstStyle/>
          <a:p>
            <a:pPr marL="441325" indent="-441325" eaLnBrk="1" hangingPunct="1">
              <a:buFont typeface="Wingdings" pitchFamily="2" charset="2"/>
              <a:buNone/>
            </a:pPr>
            <a:r>
              <a:rPr lang="en-US" sz="2500" b="1" dirty="0" err="1" smtClean="0">
                <a:solidFill>
                  <a:srgbClr val="FF0000"/>
                </a:solidFill>
              </a:rPr>
              <a:t>Persentil</a:t>
            </a:r>
            <a:r>
              <a:rPr lang="en-US" sz="2500" b="1" dirty="0" smtClean="0">
                <a:solidFill>
                  <a:srgbClr val="FF0000"/>
                </a:solidFill>
              </a:rPr>
              <a:t> :</a:t>
            </a:r>
          </a:p>
          <a:p>
            <a:pPr marL="441325" indent="-441325" eaLnBrk="1" hangingPunct="1">
              <a:buFont typeface="Wingdings" pitchFamily="2" charset="2"/>
              <a:buNone/>
            </a:pPr>
            <a:r>
              <a:rPr lang="en-US" sz="2500" dirty="0" smtClean="0"/>
              <a:t>    </a:t>
            </a:r>
            <a:r>
              <a:rPr lang="en-US" sz="2500" dirty="0" err="1" smtClean="0"/>
              <a:t>Kelompok</a:t>
            </a:r>
            <a:r>
              <a:rPr lang="en-US" sz="2500" dirty="0" smtClean="0"/>
              <a:t> data yang </a:t>
            </a:r>
            <a:r>
              <a:rPr lang="en-US" sz="2500" dirty="0" err="1" smtClean="0"/>
              <a:t>sudah</a:t>
            </a:r>
            <a:r>
              <a:rPr lang="en-US" sz="2500" dirty="0" smtClean="0"/>
              <a:t> </a:t>
            </a:r>
            <a:r>
              <a:rPr lang="en-US" sz="2500" dirty="0" err="1" smtClean="0"/>
              <a:t>diurutkan</a:t>
            </a:r>
            <a:r>
              <a:rPr lang="en-US" sz="2500" dirty="0" smtClean="0"/>
              <a:t>  (</a:t>
            </a:r>
            <a:r>
              <a:rPr lang="en-US" sz="2500" dirty="0" err="1" smtClean="0"/>
              <a:t>membesar</a:t>
            </a:r>
            <a:r>
              <a:rPr lang="en-US" sz="2500" dirty="0" smtClean="0"/>
              <a:t> </a:t>
            </a:r>
            <a:r>
              <a:rPr lang="en-US" sz="2500" dirty="0" err="1" smtClean="0"/>
              <a:t>atau</a:t>
            </a:r>
            <a:r>
              <a:rPr lang="en-US" sz="2500" dirty="0" smtClean="0"/>
              <a:t> </a:t>
            </a:r>
            <a:r>
              <a:rPr lang="en-US" sz="2500" dirty="0" err="1" smtClean="0"/>
              <a:t>mengecil</a:t>
            </a:r>
            <a:r>
              <a:rPr lang="en-US" sz="2500" dirty="0" smtClean="0"/>
              <a:t>) </a:t>
            </a:r>
            <a:r>
              <a:rPr lang="en-US" sz="2500" dirty="0" err="1" smtClean="0"/>
              <a:t>dibagi</a:t>
            </a:r>
            <a:r>
              <a:rPr lang="en-US" sz="2500" dirty="0" smtClean="0"/>
              <a:t> </a:t>
            </a:r>
            <a:r>
              <a:rPr lang="en-US" sz="2500" dirty="0" err="1" smtClean="0"/>
              <a:t>seratus</a:t>
            </a:r>
            <a:r>
              <a:rPr lang="en-US" sz="2500" dirty="0" smtClean="0"/>
              <a:t> </a:t>
            </a:r>
            <a:r>
              <a:rPr lang="en-US" sz="2500" dirty="0" err="1" smtClean="0"/>
              <a:t>bagian</a:t>
            </a:r>
            <a:r>
              <a:rPr lang="en-US" sz="2500" dirty="0" smtClean="0"/>
              <a:t> yang </a:t>
            </a:r>
            <a:r>
              <a:rPr lang="en-US" sz="2500" dirty="0" err="1" smtClean="0"/>
              <a:t>sama</a:t>
            </a:r>
            <a:r>
              <a:rPr lang="en-US" sz="2500" dirty="0" smtClean="0"/>
              <a:t> </a:t>
            </a:r>
            <a:r>
              <a:rPr lang="en-US" sz="2500" dirty="0" err="1" smtClean="0"/>
              <a:t>besar</a:t>
            </a:r>
            <a:r>
              <a:rPr lang="en-US" sz="2500" dirty="0" smtClean="0"/>
              <a:t>.</a:t>
            </a:r>
          </a:p>
          <a:p>
            <a:pPr marL="441325" indent="-441325" eaLnBrk="1" hangingPunct="1">
              <a:buFont typeface="Wingdings" pitchFamily="2" charset="2"/>
              <a:buNone/>
            </a:pPr>
            <a:endParaRPr lang="en-US" sz="800" dirty="0" smtClean="0"/>
          </a:p>
          <a:p>
            <a:pPr marL="441325" indent="-441325" eaLnBrk="1" hangingPunct="1">
              <a:buFont typeface="Wingdings" pitchFamily="2" charset="2"/>
              <a:buNone/>
            </a:pPr>
            <a:r>
              <a:rPr lang="en-US" sz="2500" dirty="0" err="1" smtClean="0"/>
              <a:t>Untuk</a:t>
            </a:r>
            <a:r>
              <a:rPr lang="en-US" sz="2500" dirty="0" smtClean="0"/>
              <a:t> </a:t>
            </a:r>
            <a:r>
              <a:rPr lang="en-US" sz="2500" dirty="0"/>
              <a:t>data </a:t>
            </a:r>
            <a:r>
              <a:rPr lang="en-US" sz="2500" dirty="0" err="1"/>
              <a:t>tidak</a:t>
            </a:r>
            <a:r>
              <a:rPr lang="en-US" sz="2500" dirty="0"/>
              <a:t> </a:t>
            </a:r>
            <a:r>
              <a:rPr lang="en-US" sz="2500" dirty="0" err="1"/>
              <a:t>berkelompok</a:t>
            </a:r>
            <a:endParaRPr lang="en-US" sz="2500" dirty="0"/>
          </a:p>
          <a:p>
            <a:pPr marL="441325" indent="-441325" eaLnBrk="1" hangingPunct="1">
              <a:buFont typeface="Wingdings" pitchFamily="2" charset="2"/>
              <a:buNone/>
            </a:pPr>
            <a:endParaRPr lang="en-US" dirty="0"/>
          </a:p>
          <a:p>
            <a:pPr marL="441325" indent="-441325" eaLnBrk="1" hangingPunct="1">
              <a:buFont typeface="Wingdings" pitchFamily="2" charset="2"/>
              <a:buNone/>
            </a:pPr>
            <a:r>
              <a:rPr lang="en-US" dirty="0"/>
              <a:t>    </a:t>
            </a:r>
            <a:endParaRPr lang="en-US" dirty="0" smtClean="0"/>
          </a:p>
          <a:p>
            <a:pPr marL="441325" indent="-441325" eaLnBrk="1" hangingPunct="1">
              <a:buFont typeface="Wingdings" pitchFamily="2" charset="2"/>
              <a:buNone/>
            </a:pPr>
            <a:r>
              <a:rPr lang="en-US" sz="2500" dirty="0" err="1" smtClean="0"/>
              <a:t>Untuk</a:t>
            </a:r>
            <a:r>
              <a:rPr lang="en-US" sz="2500" dirty="0" smtClean="0"/>
              <a:t> </a:t>
            </a:r>
            <a:r>
              <a:rPr lang="en-US" sz="2500" dirty="0"/>
              <a:t>data </a:t>
            </a:r>
            <a:r>
              <a:rPr lang="en-US" sz="2500" dirty="0" err="1" smtClean="0"/>
              <a:t>berkelompok</a:t>
            </a:r>
            <a:r>
              <a:rPr lang="en-US" sz="2000" kern="0" dirty="0" smtClean="0">
                <a:solidFill>
                  <a:srgbClr val="000000"/>
                </a:solidFill>
                <a:latin typeface="Tahoma"/>
              </a:rPr>
              <a:t>	</a:t>
            </a:r>
          </a:p>
          <a:p>
            <a:pPr marL="441325" indent="-441325" eaLnBrk="1" hangingPunct="1">
              <a:buFont typeface="Wingdings" pitchFamily="2" charset="2"/>
              <a:buNone/>
            </a:pPr>
            <a:r>
              <a:rPr lang="en-US" sz="2000" kern="0" dirty="0">
                <a:solidFill>
                  <a:srgbClr val="000000"/>
                </a:solidFill>
                <a:latin typeface="Tahoma"/>
              </a:rPr>
              <a:t>	</a:t>
            </a:r>
            <a:r>
              <a:rPr lang="en-US" sz="2000" kern="0" dirty="0" smtClean="0">
                <a:solidFill>
                  <a:srgbClr val="000000"/>
                </a:solidFill>
                <a:latin typeface="Tahoma"/>
              </a:rPr>
              <a:t>					  L</a:t>
            </a:r>
            <a:r>
              <a:rPr lang="en-US" sz="2000" kern="0" baseline="-25000" dirty="0" smtClean="0">
                <a:solidFill>
                  <a:srgbClr val="000000"/>
                </a:solidFill>
                <a:latin typeface="Tahoma"/>
              </a:rPr>
              <a:t>0</a:t>
            </a:r>
            <a:r>
              <a:rPr lang="en-US" sz="2000" kern="0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=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batas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bawah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kelas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desil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D</a:t>
            </a:r>
            <a:r>
              <a:rPr lang="en-US" sz="2000" kern="0" baseline="-25000" dirty="0">
                <a:solidFill>
                  <a:srgbClr val="000000"/>
                </a:solidFill>
                <a:latin typeface="Tahoma"/>
              </a:rPr>
              <a:t>i</a:t>
            </a:r>
          </a:p>
          <a:p>
            <a:pPr marL="4313238" lvl="0" indent="-4313238" eaLnBrk="1" hangingPunct="1">
              <a:spcBef>
                <a:spcPct val="20000"/>
              </a:spcBef>
              <a:buClr>
                <a:srgbClr val="3333CC"/>
              </a:buClr>
              <a:buSzPct val="60000"/>
              <a:buNone/>
              <a:defRPr/>
            </a:pPr>
            <a:r>
              <a:rPr lang="en-US" sz="2000" kern="0" dirty="0">
                <a:solidFill>
                  <a:srgbClr val="000000"/>
                </a:solidFill>
                <a:latin typeface="Tahoma"/>
              </a:rPr>
              <a:t>	</a:t>
            </a:r>
            <a:r>
              <a:rPr lang="en-US" sz="2000" kern="0" dirty="0" smtClean="0">
                <a:solidFill>
                  <a:srgbClr val="000000"/>
                </a:solidFill>
                <a:latin typeface="Tahoma"/>
              </a:rPr>
              <a:t>	  F  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=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jumlah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frekuensi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semua</a:t>
            </a:r>
            <a:endParaRPr lang="en-US" sz="2000" kern="0" dirty="0">
              <a:solidFill>
                <a:srgbClr val="000000"/>
              </a:solidFill>
              <a:latin typeface="Tahoma"/>
            </a:endParaRPr>
          </a:p>
          <a:p>
            <a:pPr marL="4313238" lvl="0" indent="-4313238" eaLnBrk="1" hangingPunct="1">
              <a:spcBef>
                <a:spcPct val="20000"/>
              </a:spcBef>
              <a:buClr>
                <a:srgbClr val="3333CC"/>
              </a:buClr>
              <a:buSzPct val="60000"/>
              <a:buNone/>
              <a:defRPr/>
            </a:pPr>
            <a:r>
              <a:rPr lang="en-US" sz="2000" kern="0" dirty="0">
                <a:solidFill>
                  <a:srgbClr val="000000"/>
                </a:solidFill>
                <a:latin typeface="Tahoma"/>
              </a:rPr>
              <a:t>	   </a:t>
            </a:r>
            <a:r>
              <a:rPr lang="en-US" sz="2000" kern="0" dirty="0" smtClean="0">
                <a:solidFill>
                  <a:srgbClr val="000000"/>
                </a:solidFill>
                <a:latin typeface="Tahoma"/>
              </a:rPr>
              <a:t>	        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kelas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sebelum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kelas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desil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D</a:t>
            </a:r>
            <a:r>
              <a:rPr lang="en-US" sz="2000" kern="0" baseline="-25000" dirty="0">
                <a:solidFill>
                  <a:srgbClr val="000000"/>
                </a:solidFill>
                <a:latin typeface="Tahoma"/>
              </a:rPr>
              <a:t>i</a:t>
            </a:r>
          </a:p>
          <a:p>
            <a:pPr marL="4313238" lvl="0" indent="-4313238" eaLnBrk="1" hangingPunct="1">
              <a:spcBef>
                <a:spcPct val="20000"/>
              </a:spcBef>
              <a:buClr>
                <a:srgbClr val="3333CC"/>
              </a:buClr>
              <a:buSzPct val="60000"/>
              <a:buNone/>
              <a:defRPr/>
            </a:pPr>
            <a:r>
              <a:rPr lang="en-US" sz="2000" kern="0" dirty="0">
                <a:solidFill>
                  <a:srgbClr val="000000"/>
                </a:solidFill>
                <a:latin typeface="Tahoma"/>
              </a:rPr>
              <a:t>	</a:t>
            </a:r>
            <a:r>
              <a:rPr lang="en-US" sz="2000" kern="0" dirty="0" smtClean="0">
                <a:solidFill>
                  <a:srgbClr val="000000"/>
                </a:solidFill>
                <a:latin typeface="Tahoma"/>
              </a:rPr>
              <a:t>	  f   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=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frekuensi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kelas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Tahoma"/>
              </a:rPr>
              <a:t>desil</a:t>
            </a:r>
            <a:r>
              <a:rPr lang="en-US" sz="2000" kern="0" dirty="0">
                <a:solidFill>
                  <a:srgbClr val="000000"/>
                </a:solidFill>
                <a:latin typeface="Tahoma"/>
              </a:rPr>
              <a:t> D</a:t>
            </a:r>
            <a:r>
              <a:rPr lang="en-US" sz="2000" kern="0" baseline="-25000" dirty="0">
                <a:solidFill>
                  <a:srgbClr val="000000"/>
                </a:solidFill>
                <a:latin typeface="Tahoma"/>
              </a:rPr>
              <a:t>i</a:t>
            </a:r>
          </a:p>
          <a:p>
            <a:pPr marL="4130675" lvl="0" indent="-4130675" eaLnBrk="1" hangingPunct="1">
              <a:buClr>
                <a:srgbClr val="D34817"/>
              </a:buClr>
              <a:buNone/>
            </a:pPr>
            <a:r>
              <a:rPr lang="en-US" sz="2000" dirty="0">
                <a:solidFill>
                  <a:prstClr val="black"/>
                </a:solidFill>
              </a:rPr>
              <a:t>	  </a:t>
            </a:r>
            <a:r>
              <a:rPr lang="en-US" sz="2000" dirty="0" smtClean="0">
                <a:solidFill>
                  <a:prstClr val="black"/>
                </a:solidFill>
              </a:rPr>
              <a:t>	  c  </a:t>
            </a:r>
            <a:r>
              <a:rPr lang="en-US" sz="2000" dirty="0">
                <a:solidFill>
                  <a:prstClr val="black"/>
                </a:solidFill>
              </a:rPr>
              <a:t>= </a:t>
            </a:r>
            <a:r>
              <a:rPr lang="en-US" sz="2000" dirty="0" err="1">
                <a:solidFill>
                  <a:prstClr val="black"/>
                </a:solidFill>
              </a:rPr>
              <a:t>lebar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kelas</a:t>
            </a:r>
            <a:r>
              <a:rPr lang="en-US" sz="2000" dirty="0">
                <a:solidFill>
                  <a:prstClr val="black"/>
                </a:solidFill>
              </a:rPr>
              <a:t>  </a:t>
            </a:r>
          </a:p>
          <a:p>
            <a:pPr marL="4130675" lvl="0" indent="-4130675" eaLnBrk="1" hangingPunct="1">
              <a:buClr>
                <a:srgbClr val="D34817"/>
              </a:buClr>
              <a:buNone/>
            </a:pPr>
            <a:r>
              <a:rPr lang="en-US" sz="2000" dirty="0">
                <a:solidFill>
                  <a:prstClr val="black"/>
                </a:solidFill>
              </a:rPr>
              <a:t>	 </a:t>
            </a:r>
            <a:r>
              <a:rPr lang="en-US" sz="2000" dirty="0" smtClean="0">
                <a:solidFill>
                  <a:prstClr val="black"/>
                </a:solidFill>
              </a:rPr>
              <a:t>	  n  = </a:t>
            </a:r>
            <a:r>
              <a:rPr lang="en-US" sz="2000" dirty="0" err="1">
                <a:solidFill>
                  <a:prstClr val="black"/>
                </a:solidFill>
              </a:rPr>
              <a:t>jumlah</a:t>
            </a:r>
            <a:r>
              <a:rPr lang="en-US" sz="2000" dirty="0">
                <a:solidFill>
                  <a:prstClr val="black"/>
                </a:solidFill>
              </a:rPr>
              <a:t> data</a:t>
            </a:r>
          </a:p>
          <a:p>
            <a:pPr marL="441325" indent="-441325" eaLnBrk="1" hangingPunct="1">
              <a:buFont typeface="Wingdings" pitchFamily="2" charset="2"/>
              <a:buNone/>
            </a:pPr>
            <a:endParaRPr lang="en-US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039302"/>
              </p:ext>
            </p:extLst>
          </p:nvPr>
        </p:nvGraphicFramePr>
        <p:xfrm>
          <a:off x="762000" y="3276600"/>
          <a:ext cx="401955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" name="Equation" r:id="rId3" imgW="2171700" imgH="393700" progId="Equation.3">
                  <p:embed/>
                </p:oleObj>
              </mc:Choice>
              <mc:Fallback>
                <p:oleObj name="Equation" r:id="rId3" imgW="21717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276600"/>
                        <a:ext cx="4019550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201919"/>
              </p:ext>
            </p:extLst>
          </p:nvPr>
        </p:nvGraphicFramePr>
        <p:xfrm>
          <a:off x="120650" y="4797425"/>
          <a:ext cx="4773613" cy="166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" name="Equation" r:id="rId5" imgW="2438280" imgH="850680" progId="Equation.3">
                  <p:embed/>
                </p:oleObj>
              </mc:Choice>
              <mc:Fallback>
                <p:oleObj name="Equation" r:id="rId5" imgW="2438280" imgH="8506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4797425"/>
                        <a:ext cx="4773613" cy="166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0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7000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00" dirty="0" smtClean="0"/>
              <a:t>PERSENTIL</a:t>
            </a:r>
            <a:r>
              <a:rPr lang="en-US" dirty="0" smtClean="0"/>
              <a:t>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pPr marL="1371600" indent="-3946525" eaLnBrk="1" hangingPunct="1">
              <a:buFont typeface="Wingdings" pitchFamily="2" charset="2"/>
              <a:buNone/>
            </a:pPr>
            <a:r>
              <a:rPr lang="en-US" sz="2400" dirty="0" err="1" smtClean="0"/>
              <a:t>Contoh</a:t>
            </a:r>
            <a:r>
              <a:rPr lang="en-US" sz="2400" dirty="0" smtClean="0"/>
              <a:t> : </a:t>
            </a:r>
            <a:r>
              <a:rPr lang="en-US" sz="2400" dirty="0" err="1" smtClean="0"/>
              <a:t>Tentukan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</a:t>
            </a:r>
            <a:r>
              <a:rPr lang="en-US" sz="2400" dirty="0" err="1" smtClean="0"/>
              <a:t>Persentil</a:t>
            </a:r>
            <a:r>
              <a:rPr lang="en-US" sz="2400" dirty="0" smtClean="0"/>
              <a:t> 50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/>
              <a:t>Persentil</a:t>
            </a:r>
            <a:r>
              <a:rPr lang="en-US" sz="2400" dirty="0"/>
              <a:t> </a:t>
            </a:r>
            <a:r>
              <a:rPr lang="en-US" sz="2400" dirty="0" smtClean="0"/>
              <a:t>75      </a:t>
            </a:r>
            <a:r>
              <a:rPr lang="en-US" sz="2400" dirty="0" err="1" smtClean="0"/>
              <a:t>dari</a:t>
            </a:r>
            <a:r>
              <a:rPr lang="en-US" sz="2400" dirty="0" smtClean="0"/>
              <a:t> data </a:t>
            </a:r>
            <a:r>
              <a:rPr lang="en-US" sz="2400" dirty="0" err="1" smtClean="0"/>
              <a:t>tabel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  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1200" dirty="0" smtClean="0"/>
              <a:t>	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50</a:t>
            </a:r>
            <a:r>
              <a:rPr lang="en-US" sz="2400" dirty="0" smtClean="0"/>
              <a:t> </a:t>
            </a:r>
            <a:r>
              <a:rPr lang="en-US" sz="2400" dirty="0" err="1" smtClean="0"/>
              <a:t>membagi</a:t>
            </a:r>
            <a:r>
              <a:rPr lang="en-US" sz="2400" dirty="0" smtClean="0"/>
              <a:t> data 50%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200" b="1" dirty="0" smtClean="0"/>
              <a:t>P</a:t>
            </a:r>
            <a:r>
              <a:rPr lang="en-US" sz="2200" b="1" baseline="-25000" dirty="0" smtClean="0"/>
              <a:t>50</a:t>
            </a:r>
            <a:r>
              <a:rPr lang="en-US" sz="2200" b="1" dirty="0" smtClean="0"/>
              <a:t> data </a:t>
            </a:r>
            <a:r>
              <a:rPr lang="en-US" sz="2200" b="1" dirty="0" err="1" smtClean="0"/>
              <a:t>ke</a:t>
            </a:r>
            <a:r>
              <a:rPr lang="en-US" sz="2200" b="1" dirty="0" smtClean="0"/>
              <a:t> =50/100 (60) = 30</a:t>
            </a:r>
          </a:p>
          <a:p>
            <a:pPr marL="3946525" indent="-3946525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sz="2400" dirty="0" smtClean="0"/>
              <a:t>	P</a:t>
            </a:r>
            <a:r>
              <a:rPr lang="en-US" sz="2400" baseline="-25000" dirty="0" smtClean="0"/>
              <a:t>75</a:t>
            </a:r>
            <a:r>
              <a:rPr lang="en-US" sz="2400" dirty="0" smtClean="0"/>
              <a:t> </a:t>
            </a:r>
            <a:r>
              <a:rPr lang="en-US" sz="2400" dirty="0" err="1" smtClean="0"/>
              <a:t>membagi</a:t>
            </a:r>
            <a:r>
              <a:rPr lang="en-US" sz="2400" dirty="0" smtClean="0"/>
              <a:t> data 75%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200" b="1" dirty="0" smtClean="0"/>
              <a:t>P</a:t>
            </a:r>
            <a:r>
              <a:rPr lang="en-US" sz="2200" b="1" baseline="-25000" dirty="0" smtClean="0"/>
              <a:t>75</a:t>
            </a:r>
            <a:r>
              <a:rPr lang="en-US" sz="2200" b="1" dirty="0" smtClean="0"/>
              <a:t> </a:t>
            </a:r>
            <a:r>
              <a:rPr lang="en-US" sz="2200" b="1" dirty="0"/>
              <a:t>data </a:t>
            </a:r>
            <a:r>
              <a:rPr lang="en-US" sz="2200" b="1" dirty="0" err="1"/>
              <a:t>ke</a:t>
            </a:r>
            <a:r>
              <a:rPr lang="en-US" sz="2200" b="1" dirty="0"/>
              <a:t> </a:t>
            </a:r>
            <a:r>
              <a:rPr lang="en-US" sz="2200" b="1" dirty="0" smtClean="0"/>
              <a:t>= 75/100 (60) = 45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800" dirty="0" smtClean="0"/>
              <a:t>	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:</a:t>
            </a:r>
          </a:p>
          <a:p>
            <a:pPr marL="3946525" indent="-3946525" eaLnBrk="1" hangingPunct="1">
              <a:buFont typeface="Wingdings" pitchFamily="2" charset="2"/>
              <a:buNone/>
            </a:pPr>
            <a:endParaRPr lang="en-US" sz="1000" dirty="0" smtClean="0"/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 smtClean="0"/>
              <a:t>	P</a:t>
            </a:r>
            <a:r>
              <a:rPr lang="en-US" sz="2400" baseline="-25000" dirty="0" smtClean="0"/>
              <a:t>50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61-73</a:t>
            </a:r>
          </a:p>
          <a:p>
            <a:pPr marL="3946525" indent="-3946525" eaLnBrk="1" hangingPunct="1">
              <a:buFont typeface="Wingdings" pitchFamily="2" charset="2"/>
              <a:buNone/>
            </a:pPr>
            <a:r>
              <a:rPr lang="en-US" sz="2400" dirty="0" smtClean="0"/>
              <a:t>	P</a:t>
            </a:r>
            <a:r>
              <a:rPr lang="en-US" sz="2400" baseline="-25000" dirty="0" smtClean="0"/>
              <a:t>75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74-86</a:t>
            </a:r>
          </a:p>
        </p:txBody>
      </p:sp>
      <p:graphicFrame>
        <p:nvGraphicFramePr>
          <p:cNvPr id="69656" name="Group 2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04820102"/>
              </p:ext>
            </p:extLst>
          </p:nvPr>
        </p:nvGraphicFramePr>
        <p:xfrm>
          <a:off x="457200" y="1981200"/>
          <a:ext cx="3600450" cy="3167063"/>
        </p:xfrm>
        <a:graphic>
          <a:graphicData uri="http://schemas.openxmlformats.org/drawingml/2006/table">
            <a:tbl>
              <a:tblPr/>
              <a:tblGrid>
                <a:gridCol w="1130300"/>
                <a:gridCol w="1128712"/>
                <a:gridCol w="1341438"/>
              </a:tblGrid>
              <a:tr h="1011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Tengah (X)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5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= 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877205"/>
              </p:ext>
            </p:extLst>
          </p:nvPr>
        </p:nvGraphicFramePr>
        <p:xfrm>
          <a:off x="792163" y="5257800"/>
          <a:ext cx="39782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4" name="Equation" r:id="rId3" imgW="2184120" imgH="787320" progId="Equation.3">
                  <p:embed/>
                </p:oleObj>
              </mc:Choice>
              <mc:Fallback>
                <p:oleObj name="Equation" r:id="rId3" imgW="218412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5257800"/>
                        <a:ext cx="3978275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730093"/>
              </p:ext>
            </p:extLst>
          </p:nvPr>
        </p:nvGraphicFramePr>
        <p:xfrm>
          <a:off x="4962525" y="5181600"/>
          <a:ext cx="3792538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5" name="Equation" r:id="rId5" imgW="2158920" imgH="787320" progId="Equation.3">
                  <p:embed/>
                </p:oleObj>
              </mc:Choice>
              <mc:Fallback>
                <p:oleObj name="Equation" r:id="rId5" imgW="215892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2525" y="5181600"/>
                        <a:ext cx="3792538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98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9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66713"/>
            <a:ext cx="8715375" cy="1004887"/>
          </a:xfrm>
        </p:spPr>
        <p:txBody>
          <a:bodyPr/>
          <a:lstStyle/>
          <a:p>
            <a:pPr eaLnBrk="1" hangingPunct="1"/>
            <a:r>
              <a:rPr lang="en-US" dirty="0" smtClean="0"/>
              <a:t>4. RATA-RATA UKUR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8218488" cy="46831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apabila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data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yang lain </a:t>
            </a:r>
            <a:r>
              <a:rPr lang="en-US" sz="2800" dirty="0" err="1" smtClean="0"/>
              <a:t>berkelipatan</a:t>
            </a:r>
            <a:r>
              <a:rPr lang="en-US" sz="2800" dirty="0" smtClean="0"/>
              <a:t>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</a:pPr>
            <a:endParaRPr lang="en-US" sz="1200" dirty="0" smtClean="0"/>
          </a:p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data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berkelompok</a:t>
            </a: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1000" dirty="0" smtClean="0"/>
          </a:p>
          <a:p>
            <a:pPr marL="0" indent="0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800" dirty="0" err="1" smtClean="0"/>
              <a:t>Untuk</a:t>
            </a:r>
            <a:r>
              <a:rPr lang="en-US" sz="2800" dirty="0" smtClean="0"/>
              <a:t> data </a:t>
            </a:r>
            <a:r>
              <a:rPr lang="en-US" sz="2800" dirty="0" err="1" smtClean="0"/>
              <a:t>berkelompok</a:t>
            </a:r>
            <a:endParaRPr lang="en-US" sz="2800" dirty="0" smtClean="0"/>
          </a:p>
        </p:txBody>
      </p:sp>
      <p:graphicFrame>
        <p:nvGraphicFramePr>
          <p:cNvPr id="43012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553529"/>
              </p:ext>
            </p:extLst>
          </p:nvPr>
        </p:nvGraphicFramePr>
        <p:xfrm>
          <a:off x="2236788" y="2286000"/>
          <a:ext cx="28257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4" name="Equation" r:id="rId3" imgW="1218960" imgH="279360" progId="Equation.3">
                  <p:embed/>
                </p:oleObj>
              </mc:Choice>
              <mc:Fallback>
                <p:oleObj name="Equation" r:id="rId3" imgW="12189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6788" y="2286000"/>
                        <a:ext cx="28257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425344089"/>
              </p:ext>
            </p:extLst>
          </p:nvPr>
        </p:nvGraphicFramePr>
        <p:xfrm>
          <a:off x="2257425" y="3505200"/>
          <a:ext cx="274637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5" name="Equation" r:id="rId5" imgW="1384300" imgH="431800" progId="Equation.3">
                  <p:embed/>
                </p:oleObj>
              </mc:Choice>
              <mc:Fallback>
                <p:oleObj name="Equation" r:id="rId5" imgW="138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3505200"/>
                        <a:ext cx="2746375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925324"/>
              </p:ext>
            </p:extLst>
          </p:nvPr>
        </p:nvGraphicFramePr>
        <p:xfrm>
          <a:off x="2319338" y="5105400"/>
          <a:ext cx="2716212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6" name="Equation" r:id="rId7" imgW="1485900" imgH="431800" progId="Equation.3">
                  <p:embed/>
                </p:oleObj>
              </mc:Choice>
              <mc:Fallback>
                <p:oleObj name="Equation" r:id="rId7" imgW="1485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9338" y="5105400"/>
                        <a:ext cx="2716212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682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214313"/>
            <a:ext cx="7793037" cy="1462087"/>
          </a:xfrm>
        </p:spPr>
        <p:txBody>
          <a:bodyPr/>
          <a:lstStyle/>
          <a:p>
            <a:pPr eaLnBrk="1" hangingPunct="1"/>
            <a:r>
              <a:rPr lang="en-US" dirty="0" smtClean="0"/>
              <a:t>RATA-RATA UKUR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err="1" smtClean="0"/>
              <a:t>Contoh</a:t>
            </a:r>
            <a:r>
              <a:rPr lang="en-US" sz="2800" dirty="0"/>
              <a:t> data </a:t>
            </a:r>
            <a:r>
              <a:rPr lang="en-US" sz="2800" dirty="0" err="1"/>
              <a:t>berkelompok</a:t>
            </a:r>
            <a:r>
              <a:rPr lang="en-US" sz="2800" dirty="0"/>
              <a:t> </a:t>
            </a:r>
            <a:r>
              <a:rPr lang="en-US" sz="2800" dirty="0" smtClean="0"/>
              <a:t>: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</a:pPr>
            <a:endParaRPr lang="en-US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                                </a:t>
            </a:r>
            <a:r>
              <a:rPr lang="en-US" sz="2800" dirty="0" smtClean="0">
                <a:latin typeface="Times New Roman"/>
                <a:cs typeface="Times New Roman"/>
              </a:rPr>
              <a:t>→</a:t>
            </a:r>
            <a:endParaRPr lang="en-US" sz="2800" dirty="0" smtClean="0"/>
          </a:p>
        </p:txBody>
      </p:sp>
      <p:graphicFrame>
        <p:nvGraphicFramePr>
          <p:cNvPr id="46154" name="Group 7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217821003"/>
              </p:ext>
            </p:extLst>
          </p:nvPr>
        </p:nvGraphicFramePr>
        <p:xfrm>
          <a:off x="827088" y="2133600"/>
          <a:ext cx="7273925" cy="2846718"/>
        </p:xfrm>
        <a:graphic>
          <a:graphicData uri="http://schemas.openxmlformats.org/drawingml/2006/table">
            <a:tbl>
              <a:tblPr/>
              <a:tblGrid>
                <a:gridCol w="1308100"/>
                <a:gridCol w="1673225"/>
                <a:gridCol w="1455737"/>
                <a:gridCol w="1309688"/>
                <a:gridCol w="1527175"/>
              </a:tblGrid>
              <a:tr h="7009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Nilai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Tengah (X)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Frekuensi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log X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 log X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18407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87-99</a:t>
                      </a:r>
                    </a:p>
                  </a:txBody>
                  <a:tcPr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93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1,61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1,97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6,44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13,84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21,96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43,7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11,82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35"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 = 60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Σf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log X = 107,1</a:t>
                      </a:r>
                    </a:p>
                  </a:txBody>
                  <a:tcPr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149" name="Object 6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434400292"/>
              </p:ext>
            </p:extLst>
          </p:nvPr>
        </p:nvGraphicFramePr>
        <p:xfrm>
          <a:off x="4876800" y="5257800"/>
          <a:ext cx="3357290" cy="851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7" name="Equation" r:id="rId3" imgW="1701800" imgH="431800" progId="Equation.3">
                  <p:embed/>
                </p:oleObj>
              </mc:Choice>
              <mc:Fallback>
                <p:oleObj name="Equation" r:id="rId3" imgW="1701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5257800"/>
                        <a:ext cx="3357290" cy="8518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576812"/>
              </p:ext>
            </p:extLst>
          </p:nvPr>
        </p:nvGraphicFramePr>
        <p:xfrm>
          <a:off x="990600" y="5334000"/>
          <a:ext cx="2978542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8" name="Equation" r:id="rId5" imgW="1485900" imgH="431800" progId="Equation.3">
                  <p:embed/>
                </p:oleObj>
              </mc:Choice>
              <mc:Fallback>
                <p:oleObj name="Equation" r:id="rId5" imgW="14859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334000"/>
                        <a:ext cx="2978542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6164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600" b="1" dirty="0" smtClean="0"/>
              <a:t>HUBUNGAN EMPIRIS ANTARA NILAI RATA-RATA HITUNG, MEDIAN, DAN MODUS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10600" cy="5334000"/>
          </a:xfrm>
        </p:spPr>
        <p:txBody>
          <a:bodyPr/>
          <a:lstStyle/>
          <a:p>
            <a:pPr marL="0" indent="-609600" eaLnBrk="1" hangingPunct="1">
              <a:spcBef>
                <a:spcPts val="1200"/>
              </a:spcBef>
              <a:buFont typeface="Wingdings" pitchFamily="2" charset="2"/>
              <a:buNone/>
            </a:pPr>
            <a:endParaRPr lang="en-US" sz="2400" dirty="0" smtClean="0"/>
          </a:p>
          <a:p>
            <a:pPr marL="0" indent="-609600" eaLnBrk="1" hangingPunct="1">
              <a:spcBef>
                <a:spcPts val="0"/>
              </a:spcBef>
              <a:buNone/>
            </a:pPr>
            <a:endParaRPr lang="en-US" sz="2400" dirty="0" smtClean="0"/>
          </a:p>
          <a:p>
            <a:pPr marL="0" indent="-609600" eaLnBrk="1" hangingPunct="1">
              <a:spcBef>
                <a:spcPts val="0"/>
              </a:spcBef>
              <a:buNone/>
            </a:pPr>
            <a:r>
              <a:rPr lang="en-US" sz="2400" dirty="0" smtClean="0"/>
              <a:t>Rata-rata </a:t>
            </a:r>
            <a:r>
              <a:rPr lang="en-US" sz="2400" dirty="0" err="1"/>
              <a:t>hitung</a:t>
            </a:r>
            <a:r>
              <a:rPr lang="en-US" sz="2400" dirty="0"/>
              <a:t>-Modus = 3 (</a:t>
            </a:r>
            <a:r>
              <a:rPr lang="en-US" sz="2400" dirty="0" smtClean="0"/>
              <a:t>Rata-rata </a:t>
            </a:r>
            <a:r>
              <a:rPr lang="en-US" sz="2400" dirty="0" err="1"/>
              <a:t>hitung</a:t>
            </a:r>
            <a:r>
              <a:rPr lang="en-US" sz="2400" dirty="0"/>
              <a:t>-Median)</a:t>
            </a:r>
          </a:p>
          <a:p>
            <a:pPr marL="0" indent="-609600" eaLnBrk="1" hangingPunct="1">
              <a:spcBef>
                <a:spcPts val="1200"/>
              </a:spcBef>
              <a:buFont typeface="Wingdings" pitchFamily="2" charset="2"/>
              <a:buNone/>
            </a:pPr>
            <a:r>
              <a:rPr lang="en-US" sz="2300" dirty="0" smtClean="0"/>
              <a:t>Ada 3 </a:t>
            </a:r>
            <a:r>
              <a:rPr lang="en-US" sz="2300" dirty="0" err="1" smtClean="0"/>
              <a:t>kemungkinan</a:t>
            </a:r>
            <a:r>
              <a:rPr lang="en-US" sz="2300" dirty="0" smtClean="0"/>
              <a:t> </a:t>
            </a:r>
            <a:r>
              <a:rPr lang="id-ID" sz="2300" dirty="0" smtClean="0"/>
              <a:t>hubungan </a:t>
            </a:r>
            <a:r>
              <a:rPr lang="en-US" sz="2300" dirty="0" smtClean="0"/>
              <a:t>rata-rata</a:t>
            </a:r>
            <a:r>
              <a:rPr lang="en-US" sz="2300" dirty="0"/>
              <a:t>, median </a:t>
            </a:r>
            <a:r>
              <a:rPr lang="en-US" sz="2300" dirty="0" err="1"/>
              <a:t>dan</a:t>
            </a:r>
            <a:r>
              <a:rPr lang="en-US" sz="2300" dirty="0"/>
              <a:t> modus </a:t>
            </a:r>
            <a:r>
              <a:rPr lang="id-ID" sz="2300" dirty="0" smtClean="0"/>
              <a:t>dilihat dari </a:t>
            </a:r>
            <a:r>
              <a:rPr lang="en-US" sz="2300" dirty="0" err="1" smtClean="0"/>
              <a:t>kesimetrian</a:t>
            </a:r>
            <a:r>
              <a:rPr lang="en-US" sz="2300" dirty="0" smtClean="0"/>
              <a:t> </a:t>
            </a:r>
            <a:r>
              <a:rPr lang="en-US" sz="2300" dirty="0" err="1" smtClean="0"/>
              <a:t>kurva</a:t>
            </a:r>
            <a:r>
              <a:rPr lang="en-US" sz="2300" dirty="0"/>
              <a:t> </a:t>
            </a:r>
            <a:r>
              <a:rPr lang="en-US" sz="2300" dirty="0" err="1" smtClean="0"/>
              <a:t>distribusi</a:t>
            </a:r>
            <a:r>
              <a:rPr lang="en-US" sz="2300" dirty="0" smtClean="0"/>
              <a:t> data :</a:t>
            </a:r>
          </a:p>
          <a:p>
            <a:pPr marL="609600" indent="-609600" eaLnBrk="1" hangingPunct="1">
              <a:buFont typeface="Wingdings" pitchFamily="2" charset="2"/>
              <a:buAutoNum type="arabicParenR"/>
            </a:pPr>
            <a:r>
              <a:rPr lang="en-US" sz="2300" dirty="0" err="1" smtClean="0"/>
              <a:t>Jika</a:t>
            </a:r>
            <a:r>
              <a:rPr lang="en-US" sz="2300" dirty="0" smtClean="0"/>
              <a:t> </a:t>
            </a:r>
            <a:r>
              <a:rPr lang="en-US" sz="2300" dirty="0" err="1" smtClean="0"/>
              <a:t>nilai</a:t>
            </a:r>
            <a:r>
              <a:rPr lang="en-US" sz="2300" dirty="0" smtClean="0"/>
              <a:t> </a:t>
            </a:r>
            <a:r>
              <a:rPr lang="en-US" sz="2300" dirty="0" err="1" smtClean="0"/>
              <a:t>ketiganya</a:t>
            </a:r>
            <a:r>
              <a:rPr lang="en-US" sz="2300" dirty="0" smtClean="0"/>
              <a:t> </a:t>
            </a:r>
            <a:r>
              <a:rPr lang="en-US" sz="2300" dirty="0" err="1" smtClean="0"/>
              <a:t>hampir</a:t>
            </a:r>
            <a:r>
              <a:rPr lang="en-US" sz="2300" dirty="0" smtClean="0"/>
              <a:t> </a:t>
            </a:r>
            <a:r>
              <a:rPr lang="en-US" sz="2300" dirty="0" err="1" smtClean="0"/>
              <a:t>sama</a:t>
            </a:r>
            <a:r>
              <a:rPr lang="en-US" sz="2300" dirty="0" smtClean="0"/>
              <a:t> </a:t>
            </a:r>
            <a:r>
              <a:rPr lang="en-US" sz="2300" dirty="0" err="1" smtClean="0"/>
              <a:t>maka</a:t>
            </a:r>
            <a:r>
              <a:rPr lang="en-US" sz="2300" dirty="0" smtClean="0"/>
              <a:t> </a:t>
            </a:r>
            <a:r>
              <a:rPr lang="en-US" sz="2300" dirty="0" err="1" smtClean="0"/>
              <a:t>kurva</a:t>
            </a:r>
            <a:r>
              <a:rPr lang="en-US" sz="2300" dirty="0" smtClean="0"/>
              <a:t> </a:t>
            </a:r>
            <a:r>
              <a:rPr lang="en-US" sz="2300" dirty="0" err="1" smtClean="0"/>
              <a:t>mendekati</a:t>
            </a:r>
            <a:r>
              <a:rPr lang="en-US" sz="2300" dirty="0" smtClean="0"/>
              <a:t> </a:t>
            </a:r>
            <a:r>
              <a:rPr lang="en-US" sz="2300" dirty="0" err="1" smtClean="0"/>
              <a:t>simetri</a:t>
            </a:r>
            <a:r>
              <a:rPr lang="en-US" sz="2300" dirty="0" smtClean="0"/>
              <a:t>.</a:t>
            </a:r>
          </a:p>
          <a:p>
            <a:pPr marL="609600" indent="-609600" eaLnBrk="1" hangingPunct="1">
              <a:buFont typeface="Wingdings" pitchFamily="2" charset="2"/>
              <a:buAutoNum type="arabicParenR"/>
            </a:pPr>
            <a:r>
              <a:rPr lang="en-US" sz="2300" dirty="0" err="1" smtClean="0"/>
              <a:t>Jika</a:t>
            </a:r>
            <a:r>
              <a:rPr lang="en-US" sz="2300" dirty="0" smtClean="0"/>
              <a:t> Mod&lt;Med&lt;rata-rata </a:t>
            </a:r>
            <a:r>
              <a:rPr lang="en-US" sz="2300" dirty="0" err="1" smtClean="0"/>
              <a:t>hitung</a:t>
            </a:r>
            <a:r>
              <a:rPr lang="en-US" sz="2300" dirty="0" smtClean="0"/>
              <a:t>, </a:t>
            </a:r>
            <a:r>
              <a:rPr lang="en-US" sz="2300" dirty="0" err="1" smtClean="0"/>
              <a:t>maka</a:t>
            </a:r>
            <a:r>
              <a:rPr lang="en-US" sz="2300" dirty="0" smtClean="0"/>
              <a:t> </a:t>
            </a:r>
            <a:r>
              <a:rPr lang="en-US" sz="2300" dirty="0" err="1" smtClean="0"/>
              <a:t>kurva</a:t>
            </a:r>
            <a:r>
              <a:rPr lang="en-US" sz="2300" dirty="0" smtClean="0"/>
              <a:t> miring </a:t>
            </a:r>
            <a:r>
              <a:rPr lang="en-US" sz="2300" dirty="0" err="1" smtClean="0"/>
              <a:t>ke</a:t>
            </a:r>
            <a:r>
              <a:rPr lang="en-US" sz="2300" dirty="0" smtClean="0"/>
              <a:t> </a:t>
            </a:r>
            <a:r>
              <a:rPr lang="en-US" sz="2300" dirty="0" err="1" smtClean="0"/>
              <a:t>kanan</a:t>
            </a:r>
            <a:r>
              <a:rPr lang="en-US" sz="2300" dirty="0" smtClean="0"/>
              <a:t>.</a:t>
            </a:r>
          </a:p>
          <a:p>
            <a:pPr marL="609600" indent="-609600" eaLnBrk="1" hangingPunct="1">
              <a:spcAft>
                <a:spcPts val="300"/>
              </a:spcAft>
              <a:buFont typeface="Wingdings" pitchFamily="2" charset="2"/>
              <a:buAutoNum type="arabicParenR"/>
            </a:pPr>
            <a:r>
              <a:rPr lang="en-US" sz="2300" dirty="0" err="1" smtClean="0"/>
              <a:t>Jika</a:t>
            </a:r>
            <a:r>
              <a:rPr lang="en-US" sz="2300" dirty="0" smtClean="0"/>
              <a:t> rata-rata </a:t>
            </a:r>
            <a:r>
              <a:rPr lang="en-US" sz="2300" dirty="0" err="1" smtClean="0"/>
              <a:t>hitung</a:t>
            </a:r>
            <a:r>
              <a:rPr lang="en-US" sz="2300" dirty="0" smtClean="0"/>
              <a:t>&lt;Med&lt;Mod, </a:t>
            </a:r>
            <a:r>
              <a:rPr lang="en-US" sz="2300" dirty="0" err="1" smtClean="0"/>
              <a:t>maka</a:t>
            </a:r>
            <a:r>
              <a:rPr lang="en-US" sz="2300" dirty="0" smtClean="0"/>
              <a:t> </a:t>
            </a:r>
            <a:r>
              <a:rPr lang="en-US" sz="2300" dirty="0" err="1" smtClean="0"/>
              <a:t>kurva</a:t>
            </a:r>
            <a:r>
              <a:rPr lang="en-US" sz="2300" dirty="0" smtClean="0"/>
              <a:t> miring </a:t>
            </a:r>
            <a:r>
              <a:rPr lang="en-US" sz="2300" dirty="0" err="1" smtClean="0"/>
              <a:t>ke</a:t>
            </a:r>
            <a:r>
              <a:rPr lang="en-US" sz="2300" dirty="0" smtClean="0"/>
              <a:t> </a:t>
            </a:r>
            <a:r>
              <a:rPr lang="en-US" sz="2300" dirty="0" err="1" smtClean="0"/>
              <a:t>kiri</a:t>
            </a:r>
            <a:r>
              <a:rPr lang="en-US" sz="2300" dirty="0" smtClean="0"/>
              <a:t>.</a:t>
            </a:r>
          </a:p>
          <a:p>
            <a:pPr marL="0" indent="0" eaLnBrk="1" hangingPunct="1">
              <a:buNone/>
            </a:pPr>
            <a:r>
              <a:rPr lang="en-US" sz="2400" dirty="0" err="1" smtClean="0"/>
              <a:t>Kesimetrisan</a:t>
            </a:r>
            <a:r>
              <a:rPr lang="en-US" sz="2400" dirty="0" smtClean="0"/>
              <a:t> = </a:t>
            </a:r>
            <a:r>
              <a:rPr lang="en-US" sz="2400" b="1" dirty="0" err="1" smtClean="0">
                <a:solidFill>
                  <a:srgbClr val="FF0000"/>
                </a:solidFill>
              </a:rPr>
              <a:t>Skewness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(</a:t>
            </a:r>
            <a:r>
              <a:rPr lang="en-US" sz="2400" b="1" dirty="0" err="1">
                <a:solidFill>
                  <a:srgbClr val="FF0000"/>
                </a:solidFill>
              </a:rPr>
              <a:t>Kemencengan</a:t>
            </a:r>
            <a:r>
              <a:rPr lang="en-US" sz="2400" b="1" dirty="0">
                <a:solidFill>
                  <a:srgbClr val="FF0000"/>
                </a:solidFill>
              </a:rPr>
              <a:t>/</a:t>
            </a:r>
            <a:r>
              <a:rPr lang="en-US" sz="2400" b="1" dirty="0" err="1">
                <a:solidFill>
                  <a:srgbClr val="FF0000"/>
                </a:solidFill>
              </a:rPr>
              <a:t>Kemiringan</a:t>
            </a:r>
            <a:r>
              <a:rPr lang="en-US" sz="2400" b="1" dirty="0">
                <a:solidFill>
                  <a:srgbClr val="FF0000"/>
                </a:solidFill>
              </a:rPr>
              <a:t>) :</a:t>
            </a:r>
          </a:p>
          <a:p>
            <a:pPr marL="0" indent="0" eaLnBrk="1" hangingPunct="1">
              <a:buNone/>
            </a:pPr>
            <a:r>
              <a:rPr lang="en-US" sz="1000" dirty="0"/>
              <a:t>	</a:t>
            </a:r>
            <a:r>
              <a:rPr lang="en-US" sz="1800" dirty="0"/>
              <a:t>	</a:t>
            </a:r>
            <a:r>
              <a:rPr lang="en-US" sz="1800" dirty="0" smtClean="0"/>
              <a:t>      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/>
              <a:t>melihat</a:t>
            </a:r>
            <a:r>
              <a:rPr lang="en-US" sz="1800" dirty="0"/>
              <a:t> </a:t>
            </a:r>
            <a:r>
              <a:rPr lang="en-US" sz="1800" dirty="0" err="1"/>
              <a:t>simetris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/>
              <a:t>sebaran</a:t>
            </a:r>
            <a:r>
              <a:rPr lang="en-US" sz="1800" dirty="0"/>
              <a:t> data </a:t>
            </a:r>
            <a:endParaRPr lang="id-ID" sz="1800" dirty="0" smtClean="0"/>
          </a:p>
          <a:p>
            <a:pPr marL="0" indent="0" eaLnBrk="1" hangingPunct="1">
              <a:buNone/>
            </a:pPr>
            <a:r>
              <a:rPr lang="id-ID" sz="1800" dirty="0"/>
              <a:t>	</a:t>
            </a:r>
            <a:r>
              <a:rPr lang="id-ID" sz="1800" dirty="0" smtClean="0"/>
              <a:t>		  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/>
              <a:t>distribusi</a:t>
            </a:r>
            <a:r>
              <a:rPr lang="en-US" sz="1800" dirty="0"/>
              <a:t> </a:t>
            </a:r>
            <a:r>
              <a:rPr lang="en-US" sz="1800" dirty="0" err="1"/>
              <a:t>frekuensi</a:t>
            </a:r>
            <a:r>
              <a:rPr lang="en-US" sz="1800" dirty="0"/>
              <a:t>.</a:t>
            </a:r>
          </a:p>
          <a:p>
            <a:pPr marL="0" indent="0" eaLnBrk="1" hangingPunct="1">
              <a:buNone/>
            </a:pPr>
            <a:endParaRPr lang="en-US" sz="1800" dirty="0" smtClean="0"/>
          </a:p>
          <a:p>
            <a:pPr marL="0" indent="0" eaLnBrk="1" hangingPunct="1">
              <a:buNone/>
            </a:pPr>
            <a:endParaRPr lang="en-US" sz="1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450066"/>
              </p:ext>
            </p:extLst>
          </p:nvPr>
        </p:nvGraphicFramePr>
        <p:xfrm>
          <a:off x="2209800" y="1371600"/>
          <a:ext cx="4038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Equation" r:id="rId3" imgW="1384300" imgH="241300" progId="Equation.3">
                  <p:embed/>
                </p:oleObj>
              </mc:Choice>
              <mc:Fallback>
                <p:oleObj name="Equation" r:id="rId3" imgW="1384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371600"/>
                        <a:ext cx="4038600" cy="6096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4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685800" y="381000"/>
            <a:ext cx="7239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accent1"/>
                </a:solidFill>
              </a:rPr>
              <a:t>HUBUNGAN RATA-RATA-MEDIAN-MODUS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 b="1" dirty="0" err="1">
                <a:solidFill>
                  <a:srgbClr val="FF0000"/>
                </a:solidFill>
              </a:rPr>
              <a:t>Skewness</a:t>
            </a:r>
            <a:r>
              <a:rPr lang="en-US" sz="2000" b="1" dirty="0">
                <a:solidFill>
                  <a:srgbClr val="FF0000"/>
                </a:solidFill>
              </a:rPr>
              <a:t> (</a:t>
            </a:r>
            <a:r>
              <a:rPr lang="en-US" sz="2000" b="1" dirty="0" err="1">
                <a:solidFill>
                  <a:srgbClr val="FF0000"/>
                </a:solidFill>
              </a:rPr>
              <a:t>Kemencengan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err="1">
                <a:solidFill>
                  <a:srgbClr val="FF0000"/>
                </a:solidFill>
              </a:rPr>
              <a:t>Kemiringan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2528888" y="2114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304800" y="2209800"/>
            <a:ext cx="2057400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  <a:defRPr/>
            </a:pP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= </a:t>
            </a:r>
            <a:r>
              <a:rPr lang="en-US" sz="1600" b="1" dirty="0" err="1" smtClean="0">
                <a:latin typeface="Tahoma" pitchFamily="34" charset="0"/>
                <a:sym typeface="Symbol" pitchFamily="82" charset="2"/>
              </a:rPr>
              <a:t>Md</a:t>
            </a: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= Mo</a:t>
            </a:r>
          </a:p>
          <a:p>
            <a:pPr>
              <a:defRPr/>
            </a:pPr>
            <a:r>
              <a:rPr lang="en-US" sz="1600" b="1" dirty="0" smtClean="0">
                <a:latin typeface="Tahoma" pitchFamily="34" charset="0"/>
              </a:rPr>
              <a:t>           Normal </a:t>
            </a:r>
          </a:p>
          <a:p>
            <a:pPr>
              <a:defRPr/>
            </a:pPr>
            <a:endParaRPr lang="en-US" sz="1600" b="1" dirty="0" smtClean="0">
              <a:latin typeface="Tahoma" pitchFamily="34" charset="0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</a:endParaRPr>
          </a:p>
          <a:p>
            <a:pPr>
              <a:defRPr/>
            </a:pPr>
            <a:r>
              <a:rPr lang="en-US" sz="1600" b="1" dirty="0" smtClean="0">
                <a:latin typeface="Tahoma" pitchFamily="34" charset="0"/>
              </a:rPr>
              <a:t>2.   Mo &lt; </a:t>
            </a:r>
            <a:r>
              <a:rPr lang="en-US" sz="1600" b="1" dirty="0" err="1" smtClean="0">
                <a:latin typeface="Tahoma" pitchFamily="34" charset="0"/>
              </a:rPr>
              <a:t>Md</a:t>
            </a:r>
            <a:r>
              <a:rPr lang="en-US" sz="1600" b="1" dirty="0" smtClean="0">
                <a:latin typeface="Tahoma" pitchFamily="34" charset="0"/>
              </a:rPr>
              <a:t> &lt; </a:t>
            </a: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</a:t>
            </a:r>
          </a:p>
          <a:p>
            <a:pPr>
              <a:defRPr/>
            </a:pP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      </a:t>
            </a:r>
            <a:r>
              <a:rPr lang="en-US" sz="1600" b="1" dirty="0" err="1" smtClean="0">
                <a:latin typeface="Tahoma" pitchFamily="34" charset="0"/>
                <a:sym typeface="Symbol" pitchFamily="82" charset="2"/>
              </a:rPr>
              <a:t>Menceng</a:t>
            </a: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 </a:t>
            </a:r>
            <a:r>
              <a:rPr lang="en-US" sz="1600" b="1" dirty="0" err="1" smtClean="0">
                <a:latin typeface="Tahoma" pitchFamily="34" charset="0"/>
                <a:sym typeface="Symbol" pitchFamily="82" charset="2"/>
              </a:rPr>
              <a:t>Kanan</a:t>
            </a:r>
            <a:endParaRPr lang="en-US" sz="1600" b="1" dirty="0" smtClean="0">
              <a:latin typeface="Tahoma" pitchFamily="34" charset="0"/>
              <a:sym typeface="Symbol" pitchFamily="82" charset="2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  <a:sym typeface="Symbol" pitchFamily="82" charset="2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  <a:sym typeface="Symbol" pitchFamily="82" charset="2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  <a:sym typeface="Symbol" pitchFamily="82" charset="2"/>
            </a:endParaRPr>
          </a:p>
          <a:p>
            <a:pPr>
              <a:defRPr/>
            </a:pPr>
            <a:endParaRPr lang="en-US" sz="1600" b="1" dirty="0" smtClean="0">
              <a:latin typeface="Tahoma" pitchFamily="34" charset="0"/>
              <a:sym typeface="Symbol" pitchFamily="82" charset="2"/>
            </a:endParaRPr>
          </a:p>
          <a:p>
            <a:pPr>
              <a:buFontTx/>
              <a:buAutoNum type="arabicPeriod" startAt="3"/>
              <a:defRPr/>
            </a:pP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 &lt; </a:t>
            </a:r>
            <a:r>
              <a:rPr lang="en-US" sz="1600" b="1" dirty="0" err="1" smtClean="0">
                <a:latin typeface="Tahoma" pitchFamily="34" charset="0"/>
                <a:sym typeface="Symbol" pitchFamily="82" charset="2"/>
              </a:rPr>
              <a:t>Md</a:t>
            </a: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 &lt; Mo</a:t>
            </a:r>
          </a:p>
          <a:p>
            <a:pPr marL="0" indent="0">
              <a:defRPr/>
            </a:pP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       </a:t>
            </a:r>
            <a:r>
              <a:rPr lang="en-US" sz="1600" b="1" dirty="0" err="1" smtClean="0">
                <a:latin typeface="Tahoma" pitchFamily="34" charset="0"/>
                <a:sym typeface="Symbol" pitchFamily="82" charset="2"/>
              </a:rPr>
              <a:t>Menceng</a:t>
            </a:r>
            <a:r>
              <a:rPr lang="en-US" sz="1600" b="1" dirty="0" smtClean="0">
                <a:latin typeface="Tahoma" pitchFamily="34" charset="0"/>
                <a:sym typeface="Symbol" pitchFamily="82" charset="2"/>
              </a:rPr>
              <a:t> </a:t>
            </a:r>
            <a:r>
              <a:rPr lang="en-US" sz="1600" b="1" dirty="0" err="1" smtClean="0">
                <a:latin typeface="Tahoma" pitchFamily="34" charset="0"/>
                <a:sym typeface="Symbol" pitchFamily="82" charset="2"/>
              </a:rPr>
              <a:t>Kiri</a:t>
            </a:r>
            <a:endParaRPr lang="en-US" sz="1600" b="1" dirty="0" smtClean="0">
              <a:latin typeface="Tahoma" pitchFamily="34" charset="0"/>
              <a:sym typeface="Symbol" pitchFamily="82" charset="2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462338" y="2690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048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594328"/>
              </p:ext>
            </p:extLst>
          </p:nvPr>
        </p:nvGraphicFramePr>
        <p:xfrm>
          <a:off x="2528888" y="1676400"/>
          <a:ext cx="419100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0" name="Chart" r:id="rId3" imgW="2219325" imgH="1476375" progId="Excel.Chart.8">
                  <p:embed/>
                </p:oleObj>
              </mc:Choice>
              <mc:Fallback>
                <p:oleObj name="Chart" r:id="rId3" imgW="2219325" imgH="14763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1676400"/>
                        <a:ext cx="4191000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3462338" y="2676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0489" name="Object 7"/>
          <p:cNvGraphicFramePr>
            <a:graphicFrameLocks noChangeAspect="1"/>
          </p:cNvGraphicFramePr>
          <p:nvPr/>
        </p:nvGraphicFramePr>
        <p:xfrm>
          <a:off x="2514600" y="3429000"/>
          <a:ext cx="4038600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1" r:id="rId5" imgW="2219325" imgH="1504950" progId="Excel.Chart.8">
                  <p:embed/>
                </p:oleObj>
              </mc:Choice>
              <mc:Fallback>
                <p:oleObj r:id="rId5" imgW="2219325" imgH="150495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429000"/>
                        <a:ext cx="4038600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3462338" y="2733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0491" name="Object 9"/>
          <p:cNvGraphicFramePr>
            <a:graphicFrameLocks noChangeAspect="1"/>
          </p:cNvGraphicFramePr>
          <p:nvPr/>
        </p:nvGraphicFramePr>
        <p:xfrm>
          <a:off x="2590800" y="5105400"/>
          <a:ext cx="4038600" cy="139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2" r:id="rId7" imgW="2219325" imgH="1390650" progId="Excel.Chart.8">
                  <p:embed/>
                </p:oleObj>
              </mc:Choice>
              <mc:Fallback>
                <p:oleObj r:id="rId7" imgW="2219325" imgH="139065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105400"/>
                        <a:ext cx="4038600" cy="1390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6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3528" y="953734"/>
            <a:ext cx="8424936" cy="2551466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584848" y="990600"/>
            <a:ext cx="2511152" cy="2667000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Tentukan :</a:t>
            </a:r>
          </a:p>
          <a:p>
            <a:pPr>
              <a:lnSpc>
                <a:spcPct val="150000"/>
              </a:lnSpc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Mean</a:t>
            </a:r>
          </a:p>
          <a:p>
            <a:pPr>
              <a:lnSpc>
                <a:spcPct val="150000"/>
              </a:lnSpc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Median</a:t>
            </a:r>
          </a:p>
          <a:p>
            <a:pPr>
              <a:lnSpc>
                <a:spcPct val="150000"/>
              </a:lnSpc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Modus</a:t>
            </a:r>
          </a:p>
          <a:p>
            <a:pPr>
              <a:lnSpc>
                <a:spcPct val="150000"/>
              </a:lnSpc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Quartil 1, 2 dan 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00771"/>
              </p:ext>
            </p:extLst>
          </p:nvPr>
        </p:nvGraphicFramePr>
        <p:xfrm>
          <a:off x="755576" y="1143000"/>
          <a:ext cx="2016224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6144"/>
                <a:gridCol w="720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Nilai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f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6-8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9-11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12-14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15-17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jumlah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6156960" y="1476494"/>
            <a:ext cx="2377440" cy="21049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AutoNum type="alphaLcPeriod" startAt="5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Desil 7</a:t>
            </a:r>
          </a:p>
          <a:p>
            <a:pPr>
              <a:lnSpc>
                <a:spcPct val="150000"/>
              </a:lnSpc>
              <a:buAutoNum type="alphaLcPeriod" startAt="5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Persentil 80</a:t>
            </a:r>
          </a:p>
          <a:p>
            <a:pPr>
              <a:lnSpc>
                <a:spcPct val="150000"/>
              </a:lnSpc>
              <a:buAutoNum type="alphaLcPeriod" startAt="5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Rata-Rata Ukur</a:t>
            </a:r>
          </a:p>
          <a:p>
            <a:pPr>
              <a:lnSpc>
                <a:spcPct val="150000"/>
              </a:lnSpc>
              <a:buAutoNum type="alphaLcPeriod" startAt="5"/>
            </a:pPr>
            <a:r>
              <a:rPr lang="en-US" sz="1800" dirty="0" err="1"/>
              <a:t>Skewness</a:t>
            </a:r>
            <a:r>
              <a:rPr lang="id-ID" sz="1800" dirty="0" smtClean="0"/>
              <a:t> ?</a:t>
            </a:r>
            <a:endParaRPr lang="id-ID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619672" y="0"/>
            <a:ext cx="4968552" cy="92846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LATIHAN </a:t>
            </a:r>
            <a:r>
              <a:rPr lang="id-ID" sz="3600" dirty="0" smtClean="0">
                <a:latin typeface="Times New Roman" pitchFamily="18" charset="0"/>
                <a:cs typeface="Times New Roman" pitchFamily="18" charset="0"/>
              </a:rPr>
              <a:t>SOAL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389" y="849868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1.</a:t>
            </a:r>
            <a:endParaRPr lang="id-ID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6463100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38064" y="3761466"/>
            <a:ext cx="8424936" cy="2627666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542229" y="3874532"/>
            <a:ext cx="2553771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lnSpc>
                <a:spcPct val="150000"/>
              </a:lnSpc>
              <a:buFont typeface="Wingdings 3" pitchFamily="18" charset="2"/>
              <a:buNone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Tentukan :</a:t>
            </a:r>
          </a:p>
          <a:p>
            <a:pPr>
              <a:lnSpc>
                <a:spcPct val="150000"/>
              </a:lnSpc>
              <a:buFont typeface="Wingdings 3" pitchFamily="18" charset="2"/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Mean</a:t>
            </a:r>
          </a:p>
          <a:p>
            <a:pPr>
              <a:lnSpc>
                <a:spcPct val="150000"/>
              </a:lnSpc>
              <a:buFont typeface="Wingdings 3" pitchFamily="18" charset="2"/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Median</a:t>
            </a:r>
          </a:p>
          <a:p>
            <a:pPr>
              <a:lnSpc>
                <a:spcPct val="150000"/>
              </a:lnSpc>
              <a:buFont typeface="Wingdings 3" pitchFamily="18" charset="2"/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Modus</a:t>
            </a:r>
          </a:p>
          <a:p>
            <a:pPr>
              <a:lnSpc>
                <a:spcPct val="150000"/>
              </a:lnSpc>
              <a:buFont typeface="Wingdings 3" pitchFamily="18" charset="2"/>
              <a:buAutoNum type="alphaLcPeriod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Quartil 1, 2 dan 3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113240" y="4284226"/>
            <a:ext cx="2344960" cy="21049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AutoNum type="alphaLcPeriod" startAt="5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Desil 7</a:t>
            </a:r>
          </a:p>
          <a:p>
            <a:pPr>
              <a:lnSpc>
                <a:spcPct val="150000"/>
              </a:lnSpc>
              <a:buAutoNum type="alphaLcPeriod" startAt="5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Persentil 80</a:t>
            </a:r>
          </a:p>
          <a:p>
            <a:pPr>
              <a:lnSpc>
                <a:spcPct val="150000"/>
              </a:lnSpc>
              <a:buAutoNum type="alphaLcPeriod" startAt="5"/>
            </a:pPr>
            <a:r>
              <a:rPr lang="id-ID" sz="1800" dirty="0" smtClean="0">
                <a:latin typeface="Times New Roman" pitchFamily="18" charset="0"/>
                <a:cs typeface="Times New Roman" pitchFamily="18" charset="0"/>
              </a:rPr>
              <a:t>Rata-Rata Ukur</a:t>
            </a:r>
          </a:p>
          <a:p>
            <a:pPr>
              <a:lnSpc>
                <a:spcPct val="150000"/>
              </a:lnSpc>
              <a:buAutoNum type="alphaLcPeriod" startAt="5"/>
            </a:pPr>
            <a:r>
              <a:rPr lang="en-US" sz="1800" dirty="0" err="1"/>
              <a:t>Skewness</a:t>
            </a:r>
            <a:r>
              <a:rPr lang="id-ID" sz="1800" dirty="0" smtClean="0"/>
              <a:t> ?</a:t>
            </a:r>
            <a:endParaRPr lang="id-ID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514" y="365760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/>
              <a:t>2</a:t>
            </a:r>
            <a:r>
              <a:rPr lang="en-US" dirty="0" smtClean="0"/>
              <a:t>.</a:t>
            </a:r>
            <a:endParaRPr lang="id-ID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40202" y="4038600"/>
            <a:ext cx="2812597" cy="21049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 indent="0">
              <a:buNone/>
            </a:pPr>
            <a:r>
              <a:rPr lang="id-ID" sz="1800" dirty="0" smtClean="0"/>
              <a:t>D</a:t>
            </a:r>
            <a:r>
              <a:rPr lang="en-US" sz="1800" dirty="0" err="1" smtClean="0"/>
              <a:t>ata</a:t>
            </a:r>
            <a:r>
              <a:rPr lang="en-US" sz="1800" dirty="0" smtClean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 smtClean="0"/>
              <a:t>mahasiswa</a:t>
            </a:r>
            <a:r>
              <a:rPr lang="id-ID" sz="1800" dirty="0" smtClean="0"/>
              <a:t> :</a:t>
            </a:r>
          </a:p>
          <a:p>
            <a:pPr marL="109537" indent="0">
              <a:buNone/>
            </a:pPr>
            <a:r>
              <a:rPr lang="en-US" sz="1800" dirty="0" smtClean="0"/>
              <a:t>40</a:t>
            </a:r>
            <a:r>
              <a:rPr lang="en-US" sz="1800" dirty="0"/>
              <a:t>, 90, 55, 58, 85, 78, 45, 88, 62, </a:t>
            </a:r>
            <a:r>
              <a:rPr lang="en-US" sz="1800" dirty="0" smtClean="0"/>
              <a:t>78</a:t>
            </a:r>
            <a:r>
              <a:rPr lang="en-US" sz="1800" dirty="0"/>
              <a:t>, 69, 70, 80, 78, 65, 89, 64, 78 ,62 ,71</a:t>
            </a:r>
          </a:p>
        </p:txBody>
      </p:sp>
    </p:spTree>
    <p:extLst>
      <p:ext uri="{BB962C8B-B14F-4D97-AF65-F5344CB8AC3E}">
        <p14:creationId xmlns:p14="http://schemas.microsoft.com/office/powerpoint/2010/main" val="38146030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2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3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4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1425</Words>
  <Application>Microsoft Office PowerPoint</Application>
  <PresentationFormat>On-screen Show (4:3)</PresentationFormat>
  <Paragraphs>560</Paragraphs>
  <Slides>30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Concourse</vt:lpstr>
      <vt:lpstr>Equation</vt:lpstr>
      <vt:lpstr>Microsoft Equation 3.0</vt:lpstr>
      <vt:lpstr>Persamaan</vt:lpstr>
      <vt:lpstr>Microsoft Excel Chart</vt:lpstr>
      <vt:lpstr>Chart</vt:lpstr>
      <vt:lpstr>                      UKURAN PEMUSATAN (Nilai Sentral)    </vt:lpstr>
      <vt:lpstr>Definisi Ukuran Pemusatan </vt:lpstr>
      <vt:lpstr>1. RATA-RATA HITUNG (Mean)</vt:lpstr>
      <vt:lpstr>Contoh RATA-RATA HITUNG Data Tunggal (Data Tidak Berkelompok)</vt:lpstr>
      <vt:lpstr>Contoh RATA-RATA HITUNG</vt:lpstr>
      <vt:lpstr>Contoh RATA-RATA HITUNG</vt:lpstr>
      <vt:lpstr>Contoh RATA-RATA HITUNG</vt:lpstr>
      <vt:lpstr>2. MEDIAN</vt:lpstr>
      <vt:lpstr>PowerPoint Presentation</vt:lpstr>
      <vt:lpstr>PowerPoint Presentation</vt:lpstr>
      <vt:lpstr>PowerPoint Presentation</vt:lpstr>
      <vt:lpstr>MEDIAN untuk data berkelompok</vt:lpstr>
      <vt:lpstr>3. MODUS/MODE</vt:lpstr>
      <vt:lpstr>MODUS (lanjutan)</vt:lpstr>
      <vt:lpstr>4. KUARTIL</vt:lpstr>
      <vt:lpstr>Rumus Kuartil pada Data Tidak Berkelompok</vt:lpstr>
      <vt:lpstr>Kuartil pada Data Tunggal  (Tidak Berkelompok)</vt:lpstr>
      <vt:lpstr>KUARTIL (lanjutan)</vt:lpstr>
      <vt:lpstr>PowerPoint Presentation</vt:lpstr>
      <vt:lpstr>Contoh KUARTIL</vt:lpstr>
      <vt:lpstr>Contoh : KUARTIL (lanjutan)</vt:lpstr>
      <vt:lpstr>5. DESIL</vt:lpstr>
      <vt:lpstr>DESIL (lanjutan)</vt:lpstr>
      <vt:lpstr>6. PERSENTIL</vt:lpstr>
      <vt:lpstr>PERSENTIL (lanjutan)</vt:lpstr>
      <vt:lpstr>4. RATA-RATA UKUR</vt:lpstr>
      <vt:lpstr>RATA-RATA UKUR (lanjutan)</vt:lpstr>
      <vt:lpstr>HUBUNGAN EMPIRIS ANTARA NILAI RATA-RATA HITUNG, MEDIAN, DAN MODUS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Ukuran pemusatan</dc:title>
  <dc:creator>Bida Sari</dc:creator>
  <cp:lastModifiedBy>USER</cp:lastModifiedBy>
  <cp:revision>91</cp:revision>
  <dcterms:created xsi:type="dcterms:W3CDTF">2020-10-06T14:41:06Z</dcterms:created>
  <dcterms:modified xsi:type="dcterms:W3CDTF">2026-10-04T16:46:18Z</dcterms:modified>
</cp:coreProperties>
</file>